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handoutMasterIdLst>
    <p:handoutMasterId r:id="rId32"/>
  </p:handoutMasterIdLst>
  <p:sldIdLst>
    <p:sldId id="662" r:id="rId2"/>
    <p:sldId id="793" r:id="rId3"/>
    <p:sldId id="817" r:id="rId4"/>
    <p:sldId id="818" r:id="rId5"/>
    <p:sldId id="836" r:id="rId6"/>
    <p:sldId id="837" r:id="rId7"/>
    <p:sldId id="880" r:id="rId8"/>
    <p:sldId id="881" r:id="rId9"/>
    <p:sldId id="882" r:id="rId10"/>
    <p:sldId id="883" r:id="rId11"/>
    <p:sldId id="884" r:id="rId12"/>
    <p:sldId id="885" r:id="rId13"/>
    <p:sldId id="886" r:id="rId14"/>
    <p:sldId id="887" r:id="rId15"/>
    <p:sldId id="888" r:id="rId16"/>
    <p:sldId id="889" r:id="rId17"/>
    <p:sldId id="890" r:id="rId18"/>
    <p:sldId id="891" r:id="rId19"/>
    <p:sldId id="892" r:id="rId20"/>
    <p:sldId id="893" r:id="rId21"/>
    <p:sldId id="894" r:id="rId22"/>
    <p:sldId id="895" r:id="rId23"/>
    <p:sldId id="896" r:id="rId24"/>
    <p:sldId id="897" r:id="rId25"/>
    <p:sldId id="898" r:id="rId26"/>
    <p:sldId id="809" r:id="rId27"/>
    <p:sldId id="810" r:id="rId28"/>
    <p:sldId id="811" r:id="rId29"/>
    <p:sldId id="812" r:id="rId30"/>
  </p:sldIdLst>
  <p:sldSz cx="12192000" cy="6858000"/>
  <p:notesSz cx="6858000" cy="9144000"/>
  <p:embeddedFontLst>
    <p:embeddedFont>
      <p:font typeface="Calibri" panose="020F0502020204030204" pitchFamily="34"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273" autoAdjust="0"/>
    <p:restoredTop sz="93928" autoAdjust="0"/>
  </p:normalViewPr>
  <p:slideViewPr>
    <p:cSldViewPr snapToGrid="0">
      <p:cViewPr varScale="1">
        <p:scale>
          <a:sx n="133" d="100"/>
          <a:sy n="133" d="100"/>
        </p:scale>
        <p:origin x="224" y="584"/>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r>
              <a:rPr lang="en-US"/>
              <a:t>6/25/2020</a:t>
            </a:r>
          </a:p>
        </p:txBody>
      </p:sp>
      <p:sp>
        <p:nvSpPr>
          <p:cNvPr id="4" name="Chỗ dành sẵn cho Chân trang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Chỗ dành sẵn cho Số hiệu Bản chiế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A476D7-E038-4CD8-968B-8842835C6F2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p:handoutMaster>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r>
              <a:rPr lang="en-US"/>
              <a:t>6/25/2020</a:t>
            </a:r>
          </a:p>
        </p:txBody>
      </p:sp>
      <p:sp>
        <p:nvSpPr>
          <p:cNvPr id="4" name="Chỗ dành sẵn cho Hình ảnh của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Chỗ dành sẵn cho Số hiệu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945980-340E-4653-B047-F94B0B73EF5B}" type="slidenum">
              <a:rPr lang="en-US" smtClean="0"/>
              <a:t>‹#›</a:t>
            </a:fld>
            <a:endParaRPr lang="en-US"/>
          </a:p>
        </p:txBody>
      </p:sp>
    </p:spTree>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a:t>6/25/2020</a:t>
            </a:r>
          </a:p>
        </p:txBody>
      </p:sp>
      <p:sp>
        <p:nvSpPr>
          <p:cNvPr id="5" name="Slide Number Placeholder 4"/>
          <p:cNvSpPr>
            <a:spLocks noGrp="1"/>
          </p:cNvSpPr>
          <p:nvPr>
            <p:ph type="sldNum" sz="quarter" idx="11"/>
          </p:nvPr>
        </p:nvSpPr>
        <p:spPr/>
        <p:txBody>
          <a:bodyPr/>
          <a:lstStyle/>
          <a:p>
            <a:fld id="{26945980-340E-4653-B047-F94B0B73EF5B}" type="slidenum">
              <a:rPr lang="en-US" smtClean="0"/>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a:t>6/25/2020</a:t>
            </a:r>
          </a:p>
        </p:txBody>
      </p:sp>
      <p:sp>
        <p:nvSpPr>
          <p:cNvPr id="5" name="Slide Number Placeholder 4"/>
          <p:cNvSpPr>
            <a:spLocks noGrp="1"/>
          </p:cNvSpPr>
          <p:nvPr>
            <p:ph type="sldNum" sz="quarter" idx="11"/>
          </p:nvPr>
        </p:nvSpPr>
        <p:spPr/>
        <p:txBody>
          <a:bodyPr/>
          <a:lstStyle/>
          <a:p>
            <a:fld id="{26945980-340E-4653-B047-F94B0B73EF5B}" type="slidenum">
              <a:rPr lang="en-US" smtClean="0"/>
              <a:t>26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a:t>6/25/2020</a:t>
            </a:r>
          </a:p>
        </p:txBody>
      </p:sp>
      <p:sp>
        <p:nvSpPr>
          <p:cNvPr id="5" name="Slide Number Placeholder 4"/>
          <p:cNvSpPr>
            <a:spLocks noGrp="1"/>
          </p:cNvSpPr>
          <p:nvPr>
            <p:ph type="sldNum" sz="quarter" idx="11"/>
          </p:nvPr>
        </p:nvSpPr>
        <p:spPr/>
        <p:txBody>
          <a:bodyPr/>
          <a:lstStyle/>
          <a:p>
            <a:fld id="{26945980-340E-4653-B047-F94B0B73EF5B}" type="slidenum">
              <a:rPr lang="en-US" smtClean="0"/>
              <a:t>27</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a:t>6/25/2020</a:t>
            </a:r>
          </a:p>
        </p:txBody>
      </p:sp>
      <p:sp>
        <p:nvSpPr>
          <p:cNvPr id="5" name="Slide Number Placeholder 4"/>
          <p:cNvSpPr>
            <a:spLocks noGrp="1"/>
          </p:cNvSpPr>
          <p:nvPr>
            <p:ph type="sldNum" sz="quarter" idx="11"/>
          </p:nvPr>
        </p:nvSpPr>
        <p:spPr/>
        <p:txBody>
          <a:bodyPr/>
          <a:lstStyle/>
          <a:p>
            <a:fld id="{26945980-340E-4653-B047-F94B0B73EF5B}" type="slidenum">
              <a:rPr lang="en-US" smtClean="0"/>
              <a:t>28</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r>
              <a:rPr lang="en-US"/>
              <a:t>6/25/2020</a:t>
            </a:r>
          </a:p>
        </p:txBody>
      </p:sp>
      <p:sp>
        <p:nvSpPr>
          <p:cNvPr id="5" name="Slide Number Placeholder 4"/>
          <p:cNvSpPr>
            <a:spLocks noGrp="1"/>
          </p:cNvSpPr>
          <p:nvPr>
            <p:ph type="sldNum" sz="quarter" idx="11"/>
          </p:nvPr>
        </p:nvSpPr>
        <p:spPr/>
        <p:txBody>
          <a:bodyPr/>
          <a:lstStyle/>
          <a:p>
            <a:fld id="{26945980-340E-4653-B047-F94B0B73EF5B}" type="slidenum">
              <a:rPr lang="en-US" smtClean="0"/>
              <a:t>29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p:cNvSpPr>
            <a:spLocks noGrp="1"/>
          </p:cNvSpPr>
          <p:nvPr>
            <p:ph type="ctrTitle" hasCustomPrompt="1"/>
          </p:nvPr>
        </p:nvSpPr>
        <p:spPr>
          <a:xfrm>
            <a:off x="1524000" y="1122363"/>
            <a:ext cx="9144000" cy="2387600"/>
          </a:xfrm>
        </p:spPr>
        <p:txBody>
          <a:bodyPr anchor="b"/>
          <a:lstStyle>
            <a:lvl1pPr algn="ctr">
              <a:defRPr sz="6000"/>
            </a:lvl1pPr>
          </a:lstStyle>
          <a:p>
            <a:r>
              <a:rPr lang="vi-VN"/>
              <a:t>Bấm để sửa kiểu tiêu đề Bản cái</a:t>
            </a:r>
            <a:endParaRPr lang="en-US"/>
          </a:p>
        </p:txBody>
      </p:sp>
      <p:sp>
        <p:nvSpPr>
          <p:cNvPr id="3" name="Tiêu đề phụ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a:p>
        </p:txBody>
      </p:sp>
      <p:sp>
        <p:nvSpPr>
          <p:cNvPr id="4" name="Chỗ dành sẵn cho Ngày tháng 3"/>
          <p:cNvSpPr>
            <a:spLocks noGrp="1"/>
          </p:cNvSpPr>
          <p:nvPr>
            <p:ph type="dt" sz="half" idx="10"/>
          </p:nvPr>
        </p:nvSpPr>
        <p:spPr/>
        <p:txBody>
          <a:bodyPr/>
          <a:lstStyle/>
          <a:p>
            <a:r>
              <a:rPr lang="en-US"/>
              <a:t>6/25/2020</a:t>
            </a:r>
          </a:p>
        </p:txBody>
      </p:sp>
      <p:sp>
        <p:nvSpPr>
          <p:cNvPr id="5" name="Chỗ dành sẵn cho Chân trang 4"/>
          <p:cNvSpPr>
            <a:spLocks noGrp="1"/>
          </p:cNvSpPr>
          <p:nvPr>
            <p:ph type="ftr" sz="quarter" idx="11"/>
          </p:nvPr>
        </p:nvSpPr>
        <p:spPr/>
        <p:txBody>
          <a:bodyPr/>
          <a:lstStyle/>
          <a:p>
            <a:r>
              <a:rPr lang="en-US"/>
              <a:t>Thái độ sống 1</a:t>
            </a:r>
          </a:p>
        </p:txBody>
      </p:sp>
      <p:sp>
        <p:nvSpPr>
          <p:cNvPr id="6" name="Chỗ dành sẵn cho Số hiệu Bản chiếu 5"/>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p:cNvSpPr>
            <a:spLocks noGrp="1"/>
          </p:cNvSpPr>
          <p:nvPr>
            <p:ph type="title" hasCustomPrompt="1"/>
          </p:nvPr>
        </p:nvSpPr>
        <p:spPr/>
        <p:txBody>
          <a:bodyPr/>
          <a:lstStyle/>
          <a:p>
            <a:r>
              <a:rPr lang="vi-VN"/>
              <a:t>Bấm để sửa kiểu tiêu đề Bản cái</a:t>
            </a:r>
            <a:endParaRPr lang="en-US"/>
          </a:p>
        </p:txBody>
      </p:sp>
      <p:sp>
        <p:nvSpPr>
          <p:cNvPr id="3" name="Chỗ dành sẵn cho Văn bản Dọc 2"/>
          <p:cNvSpPr>
            <a:spLocks noGrp="1"/>
          </p:cNvSpPr>
          <p:nvPr>
            <p:ph type="body" orient="vert" idx="1" hasCustomPrompt="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10"/>
          </p:nvPr>
        </p:nvSpPr>
        <p:spPr/>
        <p:txBody>
          <a:bodyPr/>
          <a:lstStyle/>
          <a:p>
            <a:r>
              <a:rPr lang="en-US"/>
              <a:t>6/25/2020</a:t>
            </a:r>
          </a:p>
        </p:txBody>
      </p:sp>
      <p:sp>
        <p:nvSpPr>
          <p:cNvPr id="5" name="Chỗ dành sẵn cho Chân trang 4"/>
          <p:cNvSpPr>
            <a:spLocks noGrp="1"/>
          </p:cNvSpPr>
          <p:nvPr>
            <p:ph type="ftr" sz="quarter" idx="11"/>
          </p:nvPr>
        </p:nvSpPr>
        <p:spPr/>
        <p:txBody>
          <a:bodyPr/>
          <a:lstStyle/>
          <a:p>
            <a:r>
              <a:rPr lang="en-US"/>
              <a:t>Thái độ sống 1</a:t>
            </a:r>
          </a:p>
        </p:txBody>
      </p:sp>
      <p:sp>
        <p:nvSpPr>
          <p:cNvPr id="6" name="Chỗ dành sẵn cho Số hiệu Bản chiếu 5"/>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p:cNvSpPr>
            <a:spLocks noGrp="1"/>
          </p:cNvSpPr>
          <p:nvPr>
            <p:ph type="title" orient="vert" hasCustomPrompt="1"/>
          </p:nvPr>
        </p:nvSpPr>
        <p:spPr>
          <a:xfrm>
            <a:off x="8724900" y="365125"/>
            <a:ext cx="2628900" cy="5811838"/>
          </a:xfrm>
        </p:spPr>
        <p:txBody>
          <a:bodyPr vert="eaVert"/>
          <a:lstStyle/>
          <a:p>
            <a:r>
              <a:rPr lang="vi-VN"/>
              <a:t>Bấm để sửa kiểu tiêu đề Bản cái</a:t>
            </a:r>
            <a:endParaRPr lang="en-US"/>
          </a:p>
        </p:txBody>
      </p:sp>
      <p:sp>
        <p:nvSpPr>
          <p:cNvPr id="3" name="Chỗ dành sẵn cho Văn bản Dọc 2"/>
          <p:cNvSpPr>
            <a:spLocks noGrp="1"/>
          </p:cNvSpPr>
          <p:nvPr>
            <p:ph type="body" orient="vert" idx="1" hasCustomPrompt="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10"/>
          </p:nvPr>
        </p:nvSpPr>
        <p:spPr/>
        <p:txBody>
          <a:bodyPr/>
          <a:lstStyle/>
          <a:p>
            <a:r>
              <a:rPr lang="en-US"/>
              <a:t>6/25/2020</a:t>
            </a:r>
          </a:p>
        </p:txBody>
      </p:sp>
      <p:sp>
        <p:nvSpPr>
          <p:cNvPr id="5" name="Chỗ dành sẵn cho Chân trang 4"/>
          <p:cNvSpPr>
            <a:spLocks noGrp="1"/>
          </p:cNvSpPr>
          <p:nvPr>
            <p:ph type="ftr" sz="quarter" idx="11"/>
          </p:nvPr>
        </p:nvSpPr>
        <p:spPr/>
        <p:txBody>
          <a:bodyPr/>
          <a:lstStyle/>
          <a:p>
            <a:r>
              <a:rPr lang="en-US"/>
              <a:t>Thái độ sống 1</a:t>
            </a:r>
          </a:p>
        </p:txBody>
      </p:sp>
      <p:sp>
        <p:nvSpPr>
          <p:cNvPr id="6" name="Chỗ dành sẵn cho Số hiệu Bản chiếu 5"/>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êu đề và Nội dung">
    <p:spTree>
      <p:nvGrpSpPr>
        <p:cNvPr id="1" name=""/>
        <p:cNvGrpSpPr/>
        <p:nvPr/>
      </p:nvGrpSpPr>
      <p:grpSpPr>
        <a:xfrm>
          <a:off x="0" y="0"/>
          <a:ext cx="0" cy="0"/>
          <a:chOff x="0" y="0"/>
          <a:chExt cx="0" cy="0"/>
        </a:xfrm>
      </p:grpSpPr>
      <p:sp>
        <p:nvSpPr>
          <p:cNvPr id="17" name="Hình chữ nhật 16"/>
          <p:cNvSpPr/>
          <p:nvPr userDrawn="1"/>
        </p:nvSpPr>
        <p:spPr>
          <a:xfrm>
            <a:off x="0" y="6356350"/>
            <a:ext cx="12192000" cy="365123"/>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êu đề 1"/>
          <p:cNvSpPr>
            <a:spLocks noGrp="1"/>
          </p:cNvSpPr>
          <p:nvPr>
            <p:ph type="title" hasCustomPrompt="1"/>
          </p:nvPr>
        </p:nvSpPr>
        <p:spPr>
          <a:xfrm>
            <a:off x="2400300" y="340521"/>
            <a:ext cx="9525000" cy="830262"/>
          </a:xfrm>
        </p:spPr>
        <p:txBody>
          <a:bodyPr>
            <a:normAutofit/>
          </a:bodyPr>
          <a:lstStyle>
            <a:lvl1pPr>
              <a:defRPr sz="3600"/>
            </a:lvl1pPr>
          </a:lstStyle>
          <a:p>
            <a:r>
              <a:rPr lang="vi-VN" dirty="0"/>
              <a:t>Bấm để sửa kiểu tiêu đề Bản cái</a:t>
            </a:r>
            <a:endParaRPr lang="en-US" dirty="0"/>
          </a:p>
        </p:txBody>
      </p:sp>
      <p:sp>
        <p:nvSpPr>
          <p:cNvPr id="3" name="Chỗ dành sẵn cho Nội dung 2"/>
          <p:cNvSpPr>
            <a:spLocks noGrp="1"/>
          </p:cNvSpPr>
          <p:nvPr>
            <p:ph idx="1" hasCustomPrompt="1"/>
          </p:nvPr>
        </p:nvSpPr>
        <p:spPr>
          <a:xfrm>
            <a:off x="838200" y="1397004"/>
            <a:ext cx="10515600" cy="4779959"/>
          </a:xfrm>
        </p:spPr>
        <p:txBody>
          <a:bodyPr/>
          <a:lstStyle>
            <a:lvl1pPr>
              <a:defRPr sz="3200">
                <a:latin typeface="+mj-lt"/>
              </a:defRPr>
            </a:lvl1pPr>
            <a:lvl2pPr>
              <a:defRPr sz="2800">
                <a:latin typeface="+mj-lt"/>
              </a:defRPr>
            </a:lvl2pPr>
            <a:lvl3pPr>
              <a:defRPr sz="2400">
                <a:latin typeface="+mj-lt"/>
              </a:defRPr>
            </a:lvl3pPr>
          </a:lstStyle>
          <a:p>
            <a:pPr lvl="0"/>
            <a:r>
              <a:rPr lang="vi-VN" dirty="0" err="1"/>
              <a:t>Bấm</a:t>
            </a:r>
            <a:r>
              <a:rPr lang="vi-VN" dirty="0"/>
              <a:t> </a:t>
            </a:r>
            <a:r>
              <a:rPr lang="vi-VN" dirty="0" err="1"/>
              <a:t>để</a:t>
            </a:r>
            <a:r>
              <a:rPr lang="vi-VN" dirty="0"/>
              <a:t> </a:t>
            </a:r>
            <a:r>
              <a:rPr lang="vi-VN" dirty="0" err="1"/>
              <a:t>chỉnh</a:t>
            </a:r>
            <a:r>
              <a:rPr lang="vi-VN" dirty="0"/>
              <a:t> </a:t>
            </a:r>
            <a:r>
              <a:rPr lang="vi-VN" dirty="0" err="1"/>
              <a:t>sửa</a:t>
            </a:r>
            <a:r>
              <a:rPr lang="vi-VN" dirty="0"/>
              <a:t> </a:t>
            </a:r>
            <a:r>
              <a:rPr lang="vi-VN" dirty="0" err="1"/>
              <a:t>kiểu</a:t>
            </a:r>
            <a:r>
              <a:rPr lang="vi-VN" dirty="0"/>
              <a:t> văn </a:t>
            </a:r>
            <a:r>
              <a:rPr lang="vi-VN" dirty="0" err="1"/>
              <a:t>bản</a:t>
            </a:r>
            <a:r>
              <a:rPr lang="vi-VN" dirty="0"/>
              <a:t> </a:t>
            </a:r>
            <a:r>
              <a:rPr lang="vi-VN" dirty="0" err="1"/>
              <a:t>của</a:t>
            </a:r>
            <a:r>
              <a:rPr lang="vi-VN" dirty="0"/>
              <a:t> </a:t>
            </a:r>
            <a:r>
              <a:rPr lang="vi-VN" dirty="0" err="1"/>
              <a:t>Bản</a:t>
            </a:r>
            <a:r>
              <a:rPr lang="vi-VN" dirty="0"/>
              <a:t> </a:t>
            </a:r>
            <a:r>
              <a:rPr lang="vi-VN" dirty="0" err="1"/>
              <a:t>cái</a:t>
            </a:r>
            <a:endParaRPr lang="vi-VN" dirty="0"/>
          </a:p>
          <a:p>
            <a:pPr lvl="1"/>
            <a:r>
              <a:rPr lang="vi-VN" dirty="0" err="1"/>
              <a:t>Mức</a:t>
            </a:r>
            <a:r>
              <a:rPr lang="vi-VN" dirty="0"/>
              <a:t> hai</a:t>
            </a:r>
          </a:p>
          <a:p>
            <a:pPr lvl="2"/>
            <a:r>
              <a:rPr lang="vi-VN" dirty="0" err="1"/>
              <a:t>Mức</a:t>
            </a:r>
            <a:r>
              <a:rPr lang="vi-VN" dirty="0"/>
              <a:t> ba</a:t>
            </a:r>
          </a:p>
        </p:txBody>
      </p:sp>
      <p:sp>
        <p:nvSpPr>
          <p:cNvPr id="4" name="Chỗ dành sẵn cho Ngày tháng 3"/>
          <p:cNvSpPr>
            <a:spLocks noGrp="1"/>
          </p:cNvSpPr>
          <p:nvPr>
            <p:ph type="dt" sz="half" idx="10"/>
          </p:nvPr>
        </p:nvSpPr>
        <p:spPr>
          <a:xfrm>
            <a:off x="838200" y="6356350"/>
            <a:ext cx="2743200" cy="365125"/>
          </a:xfrm>
        </p:spPr>
        <p:txBody>
          <a:bodyPr/>
          <a:lstStyle>
            <a:lvl1pPr>
              <a:defRPr>
                <a:solidFill>
                  <a:schemeClr val="bg1"/>
                </a:solidFill>
              </a:defRPr>
            </a:lvl1pPr>
          </a:lstStyle>
          <a:p>
            <a:r>
              <a:rPr lang="en-US"/>
              <a:t>6/25/2020</a:t>
            </a:r>
            <a:endParaRPr lang="en-US" dirty="0"/>
          </a:p>
        </p:txBody>
      </p:sp>
      <p:sp>
        <p:nvSpPr>
          <p:cNvPr id="5" name="Chỗ dành sẵn cho Chân trang 4"/>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dirty="0" err="1"/>
              <a:t>Thái</a:t>
            </a:r>
            <a:r>
              <a:rPr lang="en-US" dirty="0"/>
              <a:t> </a:t>
            </a:r>
            <a:r>
              <a:rPr lang="en-US" dirty="0" err="1"/>
              <a:t>độ</a:t>
            </a:r>
            <a:r>
              <a:rPr lang="en-US" dirty="0"/>
              <a:t> </a:t>
            </a:r>
            <a:r>
              <a:rPr lang="en-US" dirty="0" err="1"/>
              <a:t>sống</a:t>
            </a:r>
            <a:r>
              <a:rPr lang="en-US" dirty="0"/>
              <a:t> 1</a:t>
            </a:r>
          </a:p>
        </p:txBody>
      </p:sp>
      <p:sp>
        <p:nvSpPr>
          <p:cNvPr id="6" name="Chỗ dành sẵn cho Số hiệu Bản chiếu 5"/>
          <p:cNvSpPr>
            <a:spLocks noGrp="1"/>
          </p:cNvSpPr>
          <p:nvPr>
            <p:ph type="sldNum" sz="quarter" idx="12"/>
          </p:nvPr>
        </p:nvSpPr>
        <p:spPr>
          <a:xfrm>
            <a:off x="8610600" y="6356350"/>
            <a:ext cx="2743200" cy="365125"/>
          </a:xfrm>
        </p:spPr>
        <p:txBody>
          <a:bodyPr/>
          <a:lstStyle>
            <a:lvl1pPr>
              <a:defRPr>
                <a:solidFill>
                  <a:schemeClr val="tx1"/>
                </a:solidFill>
              </a:defRPr>
            </a:lvl1pPr>
          </a:lstStyle>
          <a:p>
            <a:r>
              <a:rPr lang="en-US"/>
              <a:t>1</a:t>
            </a:r>
            <a:endParaRPr lang="en-US" dirty="0"/>
          </a:p>
        </p:txBody>
      </p:sp>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Đường nối Thẳng 10"/>
          <p:cNvCxnSpPr/>
          <p:nvPr userDrawn="1"/>
        </p:nvCxnSpPr>
        <p:spPr>
          <a:xfrm>
            <a:off x="2400300" y="1195388"/>
            <a:ext cx="8953500"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p:cNvSpPr>
            <a:spLocks noGrp="1"/>
          </p:cNvSpPr>
          <p:nvPr>
            <p:ph type="title" hasCustomPrompt="1"/>
          </p:nvPr>
        </p:nvSpPr>
        <p:spPr>
          <a:xfrm>
            <a:off x="831850" y="1709738"/>
            <a:ext cx="10515600" cy="2852737"/>
          </a:xfrm>
        </p:spPr>
        <p:txBody>
          <a:bodyPr anchor="b"/>
          <a:lstStyle>
            <a:lvl1pPr>
              <a:defRPr sz="6000"/>
            </a:lvl1pPr>
          </a:lstStyle>
          <a:p>
            <a:r>
              <a:rPr lang="vi-VN"/>
              <a:t>Bấm để sửa kiểu tiêu đề Bản cái</a:t>
            </a:r>
            <a:endParaRPr lang="en-US"/>
          </a:p>
        </p:txBody>
      </p:sp>
      <p:sp>
        <p:nvSpPr>
          <p:cNvPr id="3" name="Chỗ dành sẵn cho Văn bản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Chỗ dành sẵn cho Ngày tháng 3"/>
          <p:cNvSpPr>
            <a:spLocks noGrp="1"/>
          </p:cNvSpPr>
          <p:nvPr>
            <p:ph type="dt" sz="half" idx="10"/>
          </p:nvPr>
        </p:nvSpPr>
        <p:spPr/>
        <p:txBody>
          <a:bodyPr/>
          <a:lstStyle/>
          <a:p>
            <a:r>
              <a:rPr lang="en-US"/>
              <a:t>6/25/2020</a:t>
            </a:r>
          </a:p>
        </p:txBody>
      </p:sp>
      <p:sp>
        <p:nvSpPr>
          <p:cNvPr id="5" name="Chỗ dành sẵn cho Chân trang 4"/>
          <p:cNvSpPr>
            <a:spLocks noGrp="1"/>
          </p:cNvSpPr>
          <p:nvPr>
            <p:ph type="ftr" sz="quarter" idx="11"/>
          </p:nvPr>
        </p:nvSpPr>
        <p:spPr/>
        <p:txBody>
          <a:bodyPr/>
          <a:lstStyle/>
          <a:p>
            <a:r>
              <a:rPr lang="en-US"/>
              <a:t>Thái độ sống 1</a:t>
            </a:r>
          </a:p>
        </p:txBody>
      </p:sp>
      <p:sp>
        <p:nvSpPr>
          <p:cNvPr id="6" name="Chỗ dành sẵn cho Số hiệu Bản chiếu 5"/>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p:cNvSpPr>
            <a:spLocks noGrp="1"/>
          </p:cNvSpPr>
          <p:nvPr>
            <p:ph type="title" hasCustomPrompt="1"/>
          </p:nvPr>
        </p:nvSpPr>
        <p:spPr/>
        <p:txBody>
          <a:bodyPr/>
          <a:lstStyle/>
          <a:p>
            <a:r>
              <a:rPr lang="vi-VN"/>
              <a:t>Bấm để sửa kiểu tiêu đề Bản cái</a:t>
            </a:r>
            <a:endParaRPr lang="en-US"/>
          </a:p>
        </p:txBody>
      </p:sp>
      <p:sp>
        <p:nvSpPr>
          <p:cNvPr id="3" name="Chỗ dành sẵn cho Nội dung 2"/>
          <p:cNvSpPr>
            <a:spLocks noGrp="1"/>
          </p:cNvSpPr>
          <p:nvPr>
            <p:ph sz="half" idx="1" hasCustomPrompt="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ội dung 3"/>
          <p:cNvSpPr>
            <a:spLocks noGrp="1"/>
          </p:cNvSpPr>
          <p:nvPr>
            <p:ph sz="half" idx="2" hasCustomPrompt="1"/>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Ngày tháng 4"/>
          <p:cNvSpPr>
            <a:spLocks noGrp="1"/>
          </p:cNvSpPr>
          <p:nvPr>
            <p:ph type="dt" sz="half" idx="10"/>
          </p:nvPr>
        </p:nvSpPr>
        <p:spPr/>
        <p:txBody>
          <a:bodyPr/>
          <a:lstStyle/>
          <a:p>
            <a:r>
              <a:rPr lang="en-US"/>
              <a:t>6/25/2020</a:t>
            </a:r>
          </a:p>
        </p:txBody>
      </p:sp>
      <p:sp>
        <p:nvSpPr>
          <p:cNvPr id="6" name="Chỗ dành sẵn cho Chân trang 5"/>
          <p:cNvSpPr>
            <a:spLocks noGrp="1"/>
          </p:cNvSpPr>
          <p:nvPr>
            <p:ph type="ftr" sz="quarter" idx="11"/>
          </p:nvPr>
        </p:nvSpPr>
        <p:spPr/>
        <p:txBody>
          <a:bodyPr/>
          <a:lstStyle/>
          <a:p>
            <a:r>
              <a:rPr lang="en-US"/>
              <a:t>Thái độ sống 1</a:t>
            </a:r>
          </a:p>
        </p:txBody>
      </p:sp>
      <p:sp>
        <p:nvSpPr>
          <p:cNvPr id="7" name="Chỗ dành sẵn cho Số hiệu Bản chiếu 6"/>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p:cNvSpPr>
            <a:spLocks noGrp="1"/>
          </p:cNvSpPr>
          <p:nvPr>
            <p:ph type="title" hasCustomPrompt="1"/>
          </p:nvPr>
        </p:nvSpPr>
        <p:spPr>
          <a:xfrm>
            <a:off x="839788" y="365125"/>
            <a:ext cx="10515600" cy="1325563"/>
          </a:xfrm>
        </p:spPr>
        <p:txBody>
          <a:bodyPr/>
          <a:lstStyle/>
          <a:p>
            <a:r>
              <a:rPr lang="vi-VN"/>
              <a:t>Bấm để sửa kiểu tiêu đề Bản cái</a:t>
            </a:r>
            <a:endParaRPr lang="en-US"/>
          </a:p>
        </p:txBody>
      </p:sp>
      <p:sp>
        <p:nvSpPr>
          <p:cNvPr id="3" name="Chỗ dành sẵn cho Văn bản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p:cNvSpPr>
            <a:spLocks noGrp="1"/>
          </p:cNvSpPr>
          <p:nvPr>
            <p:ph sz="half" idx="2" hasCustomPrompt="1"/>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Văn bản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p:cNvSpPr>
            <a:spLocks noGrp="1"/>
          </p:cNvSpPr>
          <p:nvPr>
            <p:ph sz="quarter" idx="4" hasCustomPrompt="1"/>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7" name="Chỗ dành sẵn cho Ngày tháng 6"/>
          <p:cNvSpPr>
            <a:spLocks noGrp="1"/>
          </p:cNvSpPr>
          <p:nvPr>
            <p:ph type="dt" sz="half" idx="10"/>
          </p:nvPr>
        </p:nvSpPr>
        <p:spPr/>
        <p:txBody>
          <a:bodyPr/>
          <a:lstStyle/>
          <a:p>
            <a:r>
              <a:rPr lang="en-US"/>
              <a:t>6/25/2020</a:t>
            </a:r>
          </a:p>
        </p:txBody>
      </p:sp>
      <p:sp>
        <p:nvSpPr>
          <p:cNvPr id="8" name="Chỗ dành sẵn cho Chân trang 7"/>
          <p:cNvSpPr>
            <a:spLocks noGrp="1"/>
          </p:cNvSpPr>
          <p:nvPr>
            <p:ph type="ftr" sz="quarter" idx="11"/>
          </p:nvPr>
        </p:nvSpPr>
        <p:spPr/>
        <p:txBody>
          <a:bodyPr/>
          <a:lstStyle/>
          <a:p>
            <a:r>
              <a:rPr lang="en-US"/>
              <a:t>Thái độ sống 1</a:t>
            </a:r>
          </a:p>
        </p:txBody>
      </p:sp>
      <p:sp>
        <p:nvSpPr>
          <p:cNvPr id="9" name="Chỗ dành sẵn cho Số hiệu Bản chiếu 8"/>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p:cNvSpPr>
            <a:spLocks noGrp="1"/>
          </p:cNvSpPr>
          <p:nvPr>
            <p:ph type="title" hasCustomPrompt="1"/>
          </p:nvPr>
        </p:nvSpPr>
        <p:spPr/>
        <p:txBody>
          <a:bodyPr/>
          <a:lstStyle/>
          <a:p>
            <a:r>
              <a:rPr lang="vi-VN"/>
              <a:t>Bấm để sửa kiểu tiêu đề Bản cái</a:t>
            </a:r>
            <a:endParaRPr lang="en-US"/>
          </a:p>
        </p:txBody>
      </p:sp>
      <p:sp>
        <p:nvSpPr>
          <p:cNvPr id="3" name="Chỗ dành sẵn cho Ngày tháng 2"/>
          <p:cNvSpPr>
            <a:spLocks noGrp="1"/>
          </p:cNvSpPr>
          <p:nvPr>
            <p:ph type="dt" sz="half" idx="10"/>
          </p:nvPr>
        </p:nvSpPr>
        <p:spPr/>
        <p:txBody>
          <a:bodyPr/>
          <a:lstStyle/>
          <a:p>
            <a:r>
              <a:rPr lang="en-US"/>
              <a:t>6/25/2020</a:t>
            </a:r>
          </a:p>
        </p:txBody>
      </p:sp>
      <p:sp>
        <p:nvSpPr>
          <p:cNvPr id="4" name="Chỗ dành sẵn cho Chân trang 3"/>
          <p:cNvSpPr>
            <a:spLocks noGrp="1"/>
          </p:cNvSpPr>
          <p:nvPr>
            <p:ph type="ftr" sz="quarter" idx="11"/>
          </p:nvPr>
        </p:nvSpPr>
        <p:spPr/>
        <p:txBody>
          <a:bodyPr/>
          <a:lstStyle/>
          <a:p>
            <a:r>
              <a:rPr lang="en-US"/>
              <a:t>Thái độ sống 1</a:t>
            </a:r>
          </a:p>
        </p:txBody>
      </p:sp>
      <p:sp>
        <p:nvSpPr>
          <p:cNvPr id="5" name="Chỗ dành sẵn cho Số hiệu Bản chiếu 4"/>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p:cNvSpPr>
            <a:spLocks noGrp="1"/>
          </p:cNvSpPr>
          <p:nvPr>
            <p:ph type="dt" sz="half" idx="10"/>
          </p:nvPr>
        </p:nvSpPr>
        <p:spPr/>
        <p:txBody>
          <a:bodyPr/>
          <a:lstStyle/>
          <a:p>
            <a:r>
              <a:rPr lang="en-US"/>
              <a:t>6/25/2020</a:t>
            </a:r>
          </a:p>
        </p:txBody>
      </p:sp>
      <p:sp>
        <p:nvSpPr>
          <p:cNvPr id="3" name="Chỗ dành sẵn cho Chân trang 2"/>
          <p:cNvSpPr>
            <a:spLocks noGrp="1"/>
          </p:cNvSpPr>
          <p:nvPr>
            <p:ph type="ftr" sz="quarter" idx="11"/>
          </p:nvPr>
        </p:nvSpPr>
        <p:spPr/>
        <p:txBody>
          <a:bodyPr/>
          <a:lstStyle/>
          <a:p>
            <a:r>
              <a:rPr lang="en-US"/>
              <a:t>Thái độ sống 1</a:t>
            </a:r>
          </a:p>
        </p:txBody>
      </p:sp>
      <p:sp>
        <p:nvSpPr>
          <p:cNvPr id="4" name="Chỗ dành sẵn cho Số hiệu Bản chiếu 3"/>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p:cNvSpPr>
            <a:spLocks noGrp="1"/>
          </p:cNvSpPr>
          <p:nvPr>
            <p:ph type="title" hasCustomPrompt="1"/>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Nội dung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Văn bản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p:cNvSpPr>
            <a:spLocks noGrp="1"/>
          </p:cNvSpPr>
          <p:nvPr>
            <p:ph type="dt" sz="half" idx="10"/>
          </p:nvPr>
        </p:nvSpPr>
        <p:spPr/>
        <p:txBody>
          <a:bodyPr/>
          <a:lstStyle/>
          <a:p>
            <a:r>
              <a:rPr lang="en-US"/>
              <a:t>6/25/2020</a:t>
            </a:r>
          </a:p>
        </p:txBody>
      </p:sp>
      <p:sp>
        <p:nvSpPr>
          <p:cNvPr id="6" name="Chỗ dành sẵn cho Chân trang 5"/>
          <p:cNvSpPr>
            <a:spLocks noGrp="1"/>
          </p:cNvSpPr>
          <p:nvPr>
            <p:ph type="ftr" sz="quarter" idx="11"/>
          </p:nvPr>
        </p:nvSpPr>
        <p:spPr/>
        <p:txBody>
          <a:bodyPr/>
          <a:lstStyle/>
          <a:p>
            <a:r>
              <a:rPr lang="en-US"/>
              <a:t>Thái độ sống 1</a:t>
            </a:r>
          </a:p>
        </p:txBody>
      </p:sp>
      <p:sp>
        <p:nvSpPr>
          <p:cNvPr id="7" name="Chỗ dành sẵn cho Số hiệu Bản chiếu 6"/>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p:cNvSpPr>
            <a:spLocks noGrp="1"/>
          </p:cNvSpPr>
          <p:nvPr>
            <p:ph type="title" hasCustomPrompt="1"/>
          </p:nvPr>
        </p:nvSpPr>
        <p:spPr>
          <a:xfrm>
            <a:off x="839788" y="457200"/>
            <a:ext cx="3932237" cy="1600200"/>
          </a:xfrm>
        </p:spPr>
        <p:txBody>
          <a:bodyPr anchor="b"/>
          <a:lstStyle>
            <a:lvl1pPr>
              <a:defRPr sz="3200"/>
            </a:lvl1pPr>
          </a:lstStyle>
          <a:p>
            <a:r>
              <a:rPr lang="vi-VN"/>
              <a:t>Bấm để sửa kiểu tiêu đề Bản cái</a:t>
            </a:r>
            <a:endParaRPr lang="en-US"/>
          </a:p>
        </p:txBody>
      </p:sp>
      <p:sp>
        <p:nvSpPr>
          <p:cNvPr id="3" name="Chỗ dành sẵn cho Hình ảnh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Chỗ dành sẵn cho Văn bản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p:cNvSpPr>
            <a:spLocks noGrp="1"/>
          </p:cNvSpPr>
          <p:nvPr>
            <p:ph type="dt" sz="half" idx="10"/>
          </p:nvPr>
        </p:nvSpPr>
        <p:spPr/>
        <p:txBody>
          <a:bodyPr/>
          <a:lstStyle/>
          <a:p>
            <a:r>
              <a:rPr lang="en-US"/>
              <a:t>6/25/2020</a:t>
            </a:r>
          </a:p>
        </p:txBody>
      </p:sp>
      <p:sp>
        <p:nvSpPr>
          <p:cNvPr id="6" name="Chỗ dành sẵn cho Chân trang 5"/>
          <p:cNvSpPr>
            <a:spLocks noGrp="1"/>
          </p:cNvSpPr>
          <p:nvPr>
            <p:ph type="ftr" sz="quarter" idx="11"/>
          </p:nvPr>
        </p:nvSpPr>
        <p:spPr/>
        <p:txBody>
          <a:bodyPr/>
          <a:lstStyle/>
          <a:p>
            <a:r>
              <a:rPr lang="en-US"/>
              <a:t>Thái độ sống 1</a:t>
            </a:r>
          </a:p>
        </p:txBody>
      </p:sp>
      <p:sp>
        <p:nvSpPr>
          <p:cNvPr id="7" name="Chỗ dành sẵn cho Số hiệu Bản chiếu 6"/>
          <p:cNvSpPr>
            <a:spLocks noGrp="1"/>
          </p:cNvSpPr>
          <p:nvPr>
            <p:ph type="sldNum" sz="quarter" idx="12"/>
          </p:nvPr>
        </p:nvSpPr>
        <p:spPr/>
        <p:txBody>
          <a:bodyPr/>
          <a:lstStyle/>
          <a:p>
            <a:fld id="{834D4818-6796-4B66-8B01-9A038EBF407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endParaRPr lang="en-US"/>
          </a:p>
        </p:txBody>
      </p:sp>
      <p:sp>
        <p:nvSpPr>
          <p:cNvPr id="3" name="Chỗ dành sẵn cho Văn bản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ày tháng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6/25/2020</a:t>
            </a:r>
          </a:p>
        </p:txBody>
      </p:sp>
      <p:sp>
        <p:nvSpPr>
          <p:cNvPr id="5" name="Chỗ dành sẵn cho Chân trang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Thái độ sống 1</a:t>
            </a:r>
          </a:p>
        </p:txBody>
      </p:sp>
      <p:sp>
        <p:nvSpPr>
          <p:cNvPr id="6" name="Chỗ dành sẵn cho Số hiệu Bản chiế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4D4818-6796-4B66-8B01-9A038EBF407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1304925" y="211137"/>
            <a:ext cx="10515600" cy="874713"/>
          </a:xfrm>
        </p:spPr>
        <p:txBody>
          <a:bodyPr>
            <a:normAutofit/>
          </a:bodyPr>
          <a:lstStyle/>
          <a:p>
            <a:pPr algn="ctr"/>
            <a:r>
              <a:rPr lang="en-US" sz="2800" b="1" dirty="0">
                <a:latin typeface="Times New Roman" panose="02020603050405020304" pitchFamily="18" charset="0"/>
                <a:cs typeface="Times New Roman" panose="02020603050405020304" pitchFamily="18" charset="0"/>
              </a:rPr>
              <a:t>TR</a:t>
            </a:r>
            <a:r>
              <a:rPr lang="vi-VN" sz="2800" b="1" dirty="0">
                <a:latin typeface="Times New Roman" panose="02020603050405020304" pitchFamily="18" charset="0"/>
                <a:cs typeface="Times New Roman" panose="02020603050405020304" pitchFamily="18" charset="0"/>
              </a:rPr>
              <a:t>Ư</a:t>
            </a:r>
            <a:r>
              <a:rPr lang="en-US" sz="2800" b="1" dirty="0">
                <a:latin typeface="Times New Roman" panose="02020603050405020304" pitchFamily="18" charset="0"/>
                <a:cs typeface="Times New Roman" panose="02020603050405020304" pitchFamily="18" charset="0"/>
              </a:rPr>
              <a:t>ỜNG ĐẠI HỌC TÔN ĐỨC THẮNG</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PHÒNG CÔNG TÁC HỌC SINH </a:t>
            </a:r>
            <a:r>
              <a:rPr lang="en-US" sz="2800" dirty="0" err="1">
                <a:latin typeface="Times New Roman" panose="02020603050405020304" pitchFamily="18" charset="0"/>
                <a:cs typeface="Times New Roman" panose="02020603050405020304" pitchFamily="18" charset="0"/>
              </a:rPr>
              <a:t>SINH</a:t>
            </a:r>
            <a:r>
              <a:rPr lang="en-US" sz="2800" dirty="0">
                <a:latin typeface="Times New Roman" panose="02020603050405020304" pitchFamily="18" charset="0"/>
                <a:cs typeface="Times New Roman" panose="02020603050405020304" pitchFamily="18" charset="0"/>
              </a:rPr>
              <a:t> VIÊN</a:t>
            </a:r>
          </a:p>
        </p:txBody>
      </p:sp>
      <p:sp>
        <p:nvSpPr>
          <p:cNvPr id="3" name="Chỗ dành sẵn cho Nội dung 2"/>
          <p:cNvSpPr>
            <a:spLocks noGrp="1"/>
          </p:cNvSpPr>
          <p:nvPr>
            <p:ph idx="1"/>
          </p:nvPr>
        </p:nvSpPr>
        <p:spPr>
          <a:xfrm>
            <a:off x="498680" y="1474149"/>
            <a:ext cx="11321845" cy="2212948"/>
          </a:xfrm>
        </p:spPr>
        <p:txBody>
          <a:bodyPr>
            <a:normAutofit/>
          </a:bodyPr>
          <a:lstStyle/>
          <a:p>
            <a:pPr marL="0" indent="0" algn="ctr">
              <a:buNone/>
            </a:pPr>
            <a:r>
              <a:rPr lang="en-US" sz="4800" b="1" dirty="0">
                <a:latin typeface="Times New Roman" panose="02020603050405020304" pitchFamily="18" charset="0"/>
                <a:cs typeface="Times New Roman" panose="02020603050405020304" pitchFamily="18" charset="0"/>
              </a:rPr>
              <a:t>BÁO CÁO KẾT QUẢ THỰC HÀNH</a:t>
            </a:r>
          </a:p>
          <a:p>
            <a:pPr marL="0" indent="0" algn="ctr">
              <a:buNone/>
            </a:pPr>
            <a:r>
              <a:rPr lang="en-US" sz="4000" dirty="0" err="1">
                <a:latin typeface="Times New Roman" panose="02020603050405020304" pitchFamily="18" charset="0"/>
                <a:cs typeface="Times New Roman" panose="02020603050405020304" pitchFamily="18" charset="0"/>
              </a:rPr>
              <a:t>Môn</a:t>
            </a:r>
            <a:r>
              <a:rPr lang="en-US" sz="4000" dirty="0">
                <a:latin typeface="Times New Roman" panose="02020603050405020304" pitchFamily="18" charset="0"/>
                <a:cs typeface="Times New Roman" panose="02020603050405020304" pitchFamily="18" charset="0"/>
              </a:rPr>
              <a:t>. Thái </a:t>
            </a:r>
            <a:r>
              <a:rPr lang="en-US" sz="4000" dirty="0" err="1">
                <a:latin typeface="Times New Roman" panose="02020603050405020304" pitchFamily="18" charset="0"/>
                <a:cs typeface="Times New Roman" panose="02020603050405020304" pitchFamily="18" charset="0"/>
              </a:rPr>
              <a:t>độ</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sống</a:t>
            </a:r>
            <a:r>
              <a:rPr lang="en-US" sz="4000" dirty="0">
                <a:latin typeface="Times New Roman" panose="02020603050405020304" pitchFamily="18" charset="0"/>
                <a:cs typeface="Times New Roman" panose="02020603050405020304" pitchFamily="18" charset="0"/>
              </a:rPr>
              <a:t> 1</a:t>
            </a:r>
          </a:p>
          <a:p>
            <a:pPr marL="0" indent="0" algn="ctr">
              <a:buNone/>
            </a:pPr>
            <a:r>
              <a:rPr lang="en-US" sz="4000" dirty="0" err="1">
                <a:latin typeface="Times New Roman" panose="02020603050405020304" pitchFamily="18" charset="0"/>
                <a:cs typeface="Times New Roman" panose="02020603050405020304" pitchFamily="18" charset="0"/>
              </a:rPr>
              <a:t>Mã</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môn</a:t>
            </a:r>
            <a:r>
              <a:rPr lang="en-US" sz="4000" dirty="0">
                <a:latin typeface="Times New Roman" panose="02020603050405020304" pitchFamily="18" charset="0"/>
                <a:cs typeface="Times New Roman" panose="02020603050405020304" pitchFamily="18" charset="0"/>
              </a:rPr>
              <a:t> </a:t>
            </a:r>
            <a:r>
              <a:rPr lang="en-US" sz="4000" dirty="0" err="1">
                <a:latin typeface="Times New Roman" panose="02020603050405020304" pitchFamily="18" charset="0"/>
                <a:cs typeface="Times New Roman" panose="02020603050405020304" pitchFamily="18" charset="0"/>
              </a:rPr>
              <a:t>học</a:t>
            </a:r>
            <a:r>
              <a:rPr lang="en-US" sz="4000" dirty="0">
                <a:latin typeface="Times New Roman" panose="02020603050405020304" pitchFamily="18" charset="0"/>
                <a:cs typeface="Times New Roman" panose="02020603050405020304" pitchFamily="18" charset="0"/>
              </a:rPr>
              <a:t>: L00019</a:t>
            </a:r>
          </a:p>
          <a:p>
            <a:pPr marL="0" indent="0" algn="ctr">
              <a:buNone/>
            </a:pPr>
            <a:endParaRPr lang="en-US" sz="5400" dirty="0">
              <a:latin typeface="Times New Roman" panose="02020603050405020304" pitchFamily="18" charset="0"/>
              <a:cs typeface="Times New Roman" panose="02020603050405020304" pitchFamily="18" charset="0"/>
            </a:endParaRPr>
          </a:p>
          <a:p>
            <a:pPr marL="0" indent="0" algn="ctr">
              <a:buNone/>
            </a:pPr>
            <a:endParaRPr lang="en-US" sz="5400" dirty="0">
              <a:latin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Chỗ dành sẵn cho Ngày tháng 3"/>
          <p:cNvSpPr>
            <a:spLocks noGrp="1"/>
          </p:cNvSpPr>
          <p:nvPr>
            <p:ph type="dt" sz="half" idx="10"/>
          </p:nvPr>
        </p:nvSpPr>
        <p:spPr/>
        <p:txBody>
          <a:bodyPr/>
          <a:lstStyle/>
          <a:p>
            <a:r>
              <a:rPr lang="en-US"/>
              <a:t>6/25/2020</a:t>
            </a:r>
          </a:p>
        </p:txBody>
      </p:sp>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7" name="Chỗ dành sẵn cho Nội dung 2"/>
          <p:cNvSpPr txBox="1"/>
          <p:nvPr/>
        </p:nvSpPr>
        <p:spPr>
          <a:xfrm>
            <a:off x="317090" y="3755103"/>
            <a:ext cx="11321845" cy="22129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dirty="0" err="1">
                <a:latin typeface="Times New Roman" panose="02020603050405020304" pitchFamily="18" charset="0"/>
                <a:cs typeface="Times New Roman" panose="02020603050405020304" pitchFamily="18" charset="0"/>
              </a:rPr>
              <a:t>Họ</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Nguyễn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Huỳnh</a:t>
            </a:r>
            <a:r>
              <a:rPr lang="en-US" dirty="0">
                <a:latin typeface="Times New Roman" panose="02020603050405020304" pitchFamily="18" charset="0"/>
                <a:cs typeface="Times New Roman" panose="02020603050405020304" pitchFamily="18" charset="0"/>
              </a:rPr>
              <a:t> Anh Khoa</a:t>
            </a:r>
          </a:p>
          <a:p>
            <a:pPr marL="0" indent="0" algn="just">
              <a:buFont typeface="Arial" panose="020B0604020202020204" pitchFamily="34" charset="0"/>
              <a:buNone/>
            </a:pPr>
            <a:r>
              <a:rPr lang="en-US" dirty="0">
                <a:latin typeface="Times New Roman" panose="02020603050405020304" pitchFamily="18" charset="0"/>
                <a:cs typeface="Times New Roman" panose="02020603050405020304" pitchFamily="18" charset="0"/>
              </a:rPr>
              <a:t>MSSV: 522H0046</a:t>
            </a:r>
          </a:p>
          <a:p>
            <a:pPr marL="0" indent="0" algn="just">
              <a:buFont typeface="Arial" panose="020B0604020202020204" pitchFamily="34" charset="0"/>
              <a:buNone/>
            </a:pPr>
            <a:r>
              <a:rPr lang="en-US" dirty="0" err="1">
                <a:latin typeface="Times New Roman" panose="02020603050405020304" pitchFamily="18" charset="0"/>
                <a:cs typeface="Times New Roman" panose="02020603050405020304" pitchFamily="18" charset="0"/>
              </a:rPr>
              <a:t>Mã</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nhóm</a:t>
            </a:r>
            <a:r>
              <a:rPr lang="en-US" dirty="0">
                <a:latin typeface="Times New Roman" panose="02020603050405020304" pitchFamily="18" charset="0"/>
                <a:cs typeface="Times New Roman" panose="02020603050405020304" pitchFamily="18" charset="0"/>
              </a:rPr>
              <a:t>: </a:t>
            </a:r>
          </a:p>
          <a:p>
            <a:pPr marL="0" indent="0" algn="just">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a:p>
            <a:pPr marL="0" indent="0" algn="just">
              <a:buFont typeface="Arial" panose="020B0604020202020204" pitchFamily="34" charset="0"/>
              <a:buNone/>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06</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low confidence">
            <a:extLst>
              <a:ext uri="{FF2B5EF4-FFF2-40B4-BE49-F238E27FC236}">
                <a16:creationId xmlns:a16="http://schemas.microsoft.com/office/drawing/2014/main" id="{91F394B2-0368-279F-9108-7A9D22723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821895" y="2065736"/>
            <a:ext cx="4884691" cy="3663518"/>
          </a:xfrm>
          <a:prstGeom prst="rect">
            <a:avLst/>
          </a:prstGeom>
        </p:spPr>
      </p:pic>
      <p:sp>
        <p:nvSpPr>
          <p:cNvPr id="7" name="TextBox 6">
            <a:extLst>
              <a:ext uri="{FF2B5EF4-FFF2-40B4-BE49-F238E27FC236}">
                <a16:creationId xmlns:a16="http://schemas.microsoft.com/office/drawing/2014/main" id="{B2BD3DA0-5637-7B5A-0A79-860543A5D537}"/>
              </a:ext>
            </a:extLst>
          </p:cNvPr>
          <p:cNvSpPr txBox="1"/>
          <p:nvPr/>
        </p:nvSpPr>
        <p:spPr>
          <a:xfrm>
            <a:off x="6096000" y="1455149"/>
            <a:ext cx="5257800" cy="1477328"/>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Sau sáu ngày chăm sóc da, tôi cảm nhận thấy da của mình trở nên căng mịn và tràn đầy sức sống. Tôi cũng thấy rằng nếp nhăn trên trán của mình đã giảm thiểu đáng kể. Tôi rất vui và hy vọng sẽ tiếp tục duy trì quy trình dưỡng da này.</a:t>
            </a:r>
            <a:endParaRPr lang="en-V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07</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icture containing person&#10;&#10;Description automatically generated">
            <a:extLst>
              <a:ext uri="{FF2B5EF4-FFF2-40B4-BE49-F238E27FC236}">
                <a16:creationId xmlns:a16="http://schemas.microsoft.com/office/drawing/2014/main" id="{1AF7087E-8B81-3506-7B1B-735AAA7D6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3301" y="1766821"/>
            <a:ext cx="3432699" cy="4576931"/>
          </a:xfrm>
          <a:prstGeom prst="rect">
            <a:avLst/>
          </a:prstGeom>
        </p:spPr>
      </p:pic>
      <p:sp>
        <p:nvSpPr>
          <p:cNvPr id="7" name="TextBox 6">
            <a:extLst>
              <a:ext uri="{FF2B5EF4-FFF2-40B4-BE49-F238E27FC236}">
                <a16:creationId xmlns:a16="http://schemas.microsoft.com/office/drawing/2014/main" id="{A44CED16-0107-1F07-DB5C-94D5F801895D}"/>
              </a:ext>
            </a:extLst>
          </p:cNvPr>
          <p:cNvSpPr txBox="1"/>
          <p:nvPr/>
        </p:nvSpPr>
        <p:spPr>
          <a:xfrm>
            <a:off x="6096000" y="1766821"/>
            <a:ext cx="5257800" cy="923330"/>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Cuối cùng, tôi đã hoàn thành tuần đầu tiên chăm sóc da của mình. Tình trạng da tôi được cải thiện rõ rệt và tôi cảm thấy rất tự tin khi xuất hiện.</a:t>
            </a:r>
            <a:endParaRPr lang="en-V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08</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low confidence">
            <a:extLst>
              <a:ext uri="{FF2B5EF4-FFF2-40B4-BE49-F238E27FC236}">
                <a16:creationId xmlns:a16="http://schemas.microsoft.com/office/drawing/2014/main" id="{13452C4E-F0C9-4670-B089-E157673F60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151350" y="2072611"/>
            <a:ext cx="4876834" cy="3657625"/>
          </a:xfrm>
          <a:prstGeom prst="rect">
            <a:avLst/>
          </a:prstGeom>
        </p:spPr>
      </p:pic>
      <p:sp>
        <p:nvSpPr>
          <p:cNvPr id="7" name="TextBox 6">
            <a:extLst>
              <a:ext uri="{FF2B5EF4-FFF2-40B4-BE49-F238E27FC236}">
                <a16:creationId xmlns:a16="http://schemas.microsoft.com/office/drawing/2014/main" id="{DD16368E-11D8-45E1-803C-B24C3DB109CE}"/>
              </a:ext>
            </a:extLst>
          </p:cNvPr>
          <p:cNvSpPr txBox="1"/>
          <p:nvPr/>
        </p:nvSpPr>
        <p:spPr>
          <a:xfrm>
            <a:off x="6418580" y="1463006"/>
            <a:ext cx="4935220" cy="1754326"/>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một tuần chăm sóc da, tôi tiếp tục cảm nhận thấy làn da của mình mềm mại và ẩm mượt hơn trước đây. Tôi cũng nhận thấy tình trạng da tôi đang trở nên sáng hơn và đều màu hơn. Tôi rất vui và sẽ tiếp tục duy trì quy trình dưỡng da hàng ngày.</a:t>
            </a:r>
          </a:p>
          <a:p>
            <a:endParaRPr lang="en-V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09</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medium confidence">
            <a:extLst>
              <a:ext uri="{FF2B5EF4-FFF2-40B4-BE49-F238E27FC236}">
                <a16:creationId xmlns:a16="http://schemas.microsoft.com/office/drawing/2014/main" id="{9D3A9325-52DC-9798-EF0B-01CF75F879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8931" y="1275860"/>
            <a:ext cx="3799649" cy="5066199"/>
          </a:xfrm>
          <a:prstGeom prst="rect">
            <a:avLst/>
          </a:prstGeom>
        </p:spPr>
      </p:pic>
      <p:sp>
        <p:nvSpPr>
          <p:cNvPr id="7" name="TextBox 6">
            <a:extLst>
              <a:ext uri="{FF2B5EF4-FFF2-40B4-BE49-F238E27FC236}">
                <a16:creationId xmlns:a16="http://schemas.microsoft.com/office/drawing/2014/main" id="{7229E82C-B574-369B-2DBF-6223F13C7FC1}"/>
              </a:ext>
            </a:extLst>
          </p:cNvPr>
          <p:cNvSpPr txBox="1"/>
          <p:nvPr/>
        </p:nvSpPr>
        <p:spPr>
          <a:xfrm>
            <a:off x="6418581" y="1273641"/>
            <a:ext cx="4935220" cy="1477328"/>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Trong ngày thứ 9, tôi cảm thấy da của mình đang trở nên mịn màng hơn và sự xuất hiện của mụn đầu đen và mụn cám cũng giảm thiểu đáng kể. Tôi rất hài lòng với tình trạng da hiện tại và sẽ tiếp tục duy trì quy trình dưỡng da hàng ngày.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10</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medium confidence">
            <a:extLst>
              <a:ext uri="{FF2B5EF4-FFF2-40B4-BE49-F238E27FC236}">
                <a16:creationId xmlns:a16="http://schemas.microsoft.com/office/drawing/2014/main" id="{13ED19D4-15AF-521E-FA3D-22BA7B5A4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964920" y="1886180"/>
            <a:ext cx="5089897" cy="3817423"/>
          </a:xfrm>
          <a:prstGeom prst="rect">
            <a:avLst/>
          </a:prstGeom>
        </p:spPr>
      </p:pic>
      <p:sp>
        <p:nvSpPr>
          <p:cNvPr id="7" name="TextBox 6">
            <a:extLst>
              <a:ext uri="{FF2B5EF4-FFF2-40B4-BE49-F238E27FC236}">
                <a16:creationId xmlns:a16="http://schemas.microsoft.com/office/drawing/2014/main" id="{C48E48D1-A881-717C-99C1-AC39663F46B3}"/>
              </a:ext>
            </a:extLst>
          </p:cNvPr>
          <p:cNvSpPr txBox="1"/>
          <p:nvPr/>
        </p:nvSpPr>
        <p:spPr>
          <a:xfrm>
            <a:off x="6418580" y="1247775"/>
            <a:ext cx="4935220" cy="1477328"/>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10 ngày chăm sóc da, tôi nhận thấy tình trạng da tôi đang tiếp tục được cải thiện. Da tôi trông khỏe hơn và mịn màng hơn. Tôi cảm thấy rất tự tin về da của mình và sẽ tiếp tục duy trì quy trình dưỡng da hàng ngày.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11</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medium confidence">
            <a:extLst>
              <a:ext uri="{FF2B5EF4-FFF2-40B4-BE49-F238E27FC236}">
                <a16:creationId xmlns:a16="http://schemas.microsoft.com/office/drawing/2014/main" id="{F9EFA101-00EC-D44B-8F92-19B137F256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6640" y="1314027"/>
            <a:ext cx="3769360" cy="5025813"/>
          </a:xfrm>
          <a:prstGeom prst="rect">
            <a:avLst/>
          </a:prstGeom>
        </p:spPr>
      </p:pic>
      <p:sp>
        <p:nvSpPr>
          <p:cNvPr id="10" name="TextBox 9">
            <a:extLst>
              <a:ext uri="{FF2B5EF4-FFF2-40B4-BE49-F238E27FC236}">
                <a16:creationId xmlns:a16="http://schemas.microsoft.com/office/drawing/2014/main" id="{EAFC7695-9251-112F-F2E4-171AA5B6D01C}"/>
              </a:ext>
            </a:extLst>
          </p:cNvPr>
          <p:cNvSpPr txBox="1"/>
          <p:nvPr/>
        </p:nvSpPr>
        <p:spPr>
          <a:xfrm>
            <a:off x="6096000" y="1207175"/>
            <a:ext cx="5257800" cy="2031325"/>
          </a:xfrm>
          <a:prstGeom prst="rect">
            <a:avLst/>
          </a:prstGeom>
          <a:noFill/>
        </p:spPr>
        <p:txBody>
          <a:bodyPr wrap="square" rtlCol="0">
            <a:spAutoFit/>
          </a:bodyPr>
          <a:lstStyle/>
          <a:p>
            <a:pPr algn="l"/>
            <a:r>
              <a:rPr lang="vi-VN" b="0" i="0" u="none" strike="noStrike" dirty="0">
                <a:solidFill>
                  <a:srgbClr val="000000"/>
                </a:solidFill>
                <a:effectLst/>
                <a:latin typeface="Times New Roman" panose="02020603050405020304" pitchFamily="18" charset="0"/>
              </a:rPr>
              <a:t>Trên đường đến ngày thứ 11, tôi nhận thấy da của mình trở nên sáng hơn và đều màu hơn. Tôi cũng nhận thấy một số nếp nhăn trên da mặt của mình đã giảm thiểu đáng kể. Tôi rất vui và tự tin khi xuất hiện trước mọi người.</a:t>
            </a:r>
            <a:endParaRPr lang="vi-VN" b="0" i="0" u="none" strike="noStrike" dirty="0">
              <a:solidFill>
                <a:srgbClr val="000000"/>
              </a:solidFill>
              <a:effectLst/>
              <a:latin typeface="-webkit-standard"/>
            </a:endParaRPr>
          </a:p>
          <a:p>
            <a:br>
              <a:rPr lang="vi-VN" dirty="0"/>
            </a:br>
            <a:endParaRPr lang="en-VN"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12</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9" name="TextBox 8">
            <a:extLst>
              <a:ext uri="{FF2B5EF4-FFF2-40B4-BE49-F238E27FC236}">
                <a16:creationId xmlns:a16="http://schemas.microsoft.com/office/drawing/2014/main" id="{9AC5F9EC-5D54-F917-7F3F-7300C1DCFBD9}"/>
              </a:ext>
            </a:extLst>
          </p:cNvPr>
          <p:cNvSpPr txBox="1"/>
          <p:nvPr/>
        </p:nvSpPr>
        <p:spPr>
          <a:xfrm>
            <a:off x="6096000" y="1766822"/>
            <a:ext cx="5257800" cy="1200329"/>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Sau 12 ngày chăm sóc da, tôi cảm thấy da của mình trở nên ẩm mượt hơn và căng mịn hơn. Tình trạng da khô và thiếu nước cũng đã được cải thiện đáng kể. Tôi cảm thấy rất hài lòng về tình trạng da của mình.</a:t>
            </a:r>
            <a:r>
              <a:rPr lang="en-VN" dirty="0">
                <a:effectLst/>
              </a:rPr>
              <a:t> </a:t>
            </a:r>
            <a:endParaRPr lang="en-VN" dirty="0"/>
          </a:p>
        </p:txBody>
      </p:sp>
      <p:pic>
        <p:nvPicPr>
          <p:cNvPr id="6" name="Picture 5" descr="A person wearing glasses&#10;&#10;Description automatically generated with medium confidence">
            <a:extLst>
              <a:ext uri="{FF2B5EF4-FFF2-40B4-BE49-F238E27FC236}">
                <a16:creationId xmlns:a16="http://schemas.microsoft.com/office/drawing/2014/main" id="{5E8CFABB-C743-B0E6-4219-222C2BDE5D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6236" y="1766822"/>
            <a:ext cx="3429764" cy="457301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13</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EEBC6D3C-CC85-608B-2595-E15FE42603FB}"/>
              </a:ext>
            </a:extLst>
          </p:cNvPr>
          <p:cNvSpPr txBox="1"/>
          <p:nvPr/>
        </p:nvSpPr>
        <p:spPr>
          <a:xfrm>
            <a:off x="6096000" y="1766822"/>
            <a:ext cx="5257800" cy="1477328"/>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Trong ngày thứ 13, tôi cảm nhận thấy làn da của mình đang trở nên tươi trẻ và khỏe mạnh hơn. Tôi cũng nhận thấy một số vết thâm nám trên da của mình đã giảm thiểu đáng kể. Tôi rất vui và sẽ tiếp tục duy trì quy trình dưỡng da hàng ngày.</a:t>
            </a:r>
            <a:r>
              <a:rPr lang="en-VN" dirty="0">
                <a:effectLst/>
              </a:rPr>
              <a:t> </a:t>
            </a:r>
            <a:endParaRPr lang="en-VN" dirty="0"/>
          </a:p>
        </p:txBody>
      </p:sp>
      <p:pic>
        <p:nvPicPr>
          <p:cNvPr id="9" name="Picture 8" descr="A person wearing glasses&#10;&#10;Description automatically generated with low confidence">
            <a:extLst>
              <a:ext uri="{FF2B5EF4-FFF2-40B4-BE49-F238E27FC236}">
                <a16:creationId xmlns:a16="http://schemas.microsoft.com/office/drawing/2014/main" id="{0119871D-C355-360B-0119-5DB980D02F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6236" y="1766822"/>
            <a:ext cx="3429763" cy="457301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14</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6249EA78-91CE-B50F-7FD2-3DDEA540C943}"/>
              </a:ext>
            </a:extLst>
          </p:cNvPr>
          <p:cNvSpPr txBox="1"/>
          <p:nvPr/>
        </p:nvSpPr>
        <p:spPr>
          <a:xfrm>
            <a:off x="6096000" y="1766822"/>
            <a:ext cx="5257800" cy="923330"/>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Cuối cùng, sau hai tuần chăm sóc da, tôi cảm nhận thấy tình trạng da của mình đang tiếp tục được cải thiện.</a:t>
            </a:r>
          </a:p>
        </p:txBody>
      </p:sp>
      <p:pic>
        <p:nvPicPr>
          <p:cNvPr id="7" name="Picture 6" descr="A person wearing glasses&#10;&#10;Description automatically generated with low confidence">
            <a:extLst>
              <a:ext uri="{FF2B5EF4-FFF2-40B4-BE49-F238E27FC236}">
                <a16:creationId xmlns:a16="http://schemas.microsoft.com/office/drawing/2014/main" id="{6C499892-4A49-CB96-4FF2-CEC5F11322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7886" y="1782356"/>
            <a:ext cx="3418113" cy="455748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15</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19E699AD-C1C0-0EE5-F92A-7A888AE93F60}"/>
              </a:ext>
            </a:extLst>
          </p:cNvPr>
          <p:cNvSpPr txBox="1"/>
          <p:nvPr/>
        </p:nvSpPr>
        <p:spPr>
          <a:xfrm>
            <a:off x="6096000" y="1766822"/>
            <a:ext cx="5257800" cy="1754326"/>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2 tuần chăm sóc da, tôi cảm thấy làn da của mình đang trở nên rạng rỡ và khỏe mạnh hơn. Tôi cảm nhận được sự khác biệt rõ rệt trên da, với sự mềm mại, đàn hồi và độ sáng tự nhiên. Tôi rất hài lòng với kết quả và sẽ tiếp tục chăm sóc da hàng ngày.</a:t>
            </a:r>
          </a:p>
          <a:p>
            <a:endParaRPr lang="en-VN" dirty="0"/>
          </a:p>
        </p:txBody>
      </p:sp>
      <p:pic>
        <p:nvPicPr>
          <p:cNvPr id="7" name="Picture 6" descr="A picture containing person, outdoor, close&#10;&#10;Description automatically generated">
            <a:extLst>
              <a:ext uri="{FF2B5EF4-FFF2-40B4-BE49-F238E27FC236}">
                <a16:creationId xmlns:a16="http://schemas.microsoft.com/office/drawing/2014/main" id="{335551C0-314D-6AD5-9C62-B772C40B13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1926590"/>
            <a:ext cx="3448050" cy="45974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2400300" y="340521"/>
            <a:ext cx="8965790" cy="830262"/>
          </a:xfrm>
        </p:spPr>
        <p:txBody>
          <a:bodyPr/>
          <a:lstStyle/>
          <a:p>
            <a:pPr algn="ctr"/>
            <a:r>
              <a:rPr lang="en-US" dirty="0">
                <a:latin typeface="Times New Roman" panose="02020603050405020304" pitchFamily="18" charset="0"/>
                <a:cs typeface="Times New Roman" panose="02020603050405020304" pitchFamily="18" charset="0"/>
              </a:rPr>
              <a:t>NỘI DUNG BÁO CÁO THỰC HÀNH</a:t>
            </a:r>
          </a:p>
        </p:txBody>
      </p:sp>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7" name="Content Placeholder 2"/>
          <p:cNvSpPr>
            <a:spLocks noGrp="1"/>
          </p:cNvSpPr>
          <p:nvPr>
            <p:ph idx="1"/>
          </p:nvPr>
        </p:nvSpPr>
        <p:spPr>
          <a:xfrm>
            <a:off x="186813" y="1477566"/>
            <a:ext cx="11582400" cy="4572000"/>
          </a:xfrm>
        </p:spPr>
        <p:txBody>
          <a:bodyPr>
            <a:noAutofit/>
          </a:bodyPr>
          <a:lstStyle/>
          <a:p>
            <a:pPr marL="514350" indent="-514350" algn="just">
              <a:buFont typeface="+mj-lt"/>
              <a:buAutoNum type="arabicPeriod"/>
            </a:pP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Thiết</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kế</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bảng</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theo</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dõi</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việc</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rèn</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luyện</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1</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hành</a:t>
            </a:r>
            <a:r>
              <a:rPr lang="en-US" sz="2800" dirty="0">
                <a:latin typeface="Times New Roman" panose="02020603050405020304" pitchFamily="18" charset="0"/>
                <a:cs typeface="Times New Roman" panose="02020603050405020304" pitchFamily="18" charset="0"/>
              </a:rPr>
              <a:t> vi </a:t>
            </a:r>
            <a:r>
              <a:rPr lang="en-US" sz="2800" dirty="0" err="1">
                <a:latin typeface="Times New Roman" panose="02020603050405020304" pitchFamily="18" charset="0"/>
                <a:cs typeface="Times New Roman" panose="02020603050405020304" pitchFamily="18" charset="0"/>
              </a:rPr>
              <a:t>cần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làm</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mỗi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ngày</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để</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có</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thể</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hoàn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thành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nghĩa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vụ</a:t>
            </a:r>
            <a:r>
              <a:rPr lang="en-US" sz="2800" dirty="0">
                <a:latin typeface="Times New Roman" panose="02020603050405020304" pitchFamily="18" charset="0"/>
                <a:cs typeface="Times New Roman" panose="02020603050405020304" pitchFamily="18" charset="0"/>
              </a:rPr>
              <a:t> của </a:t>
            </a:r>
            <a:r>
              <a:rPr lang="en-US" sz="2800" dirty="0" err="1">
                <a:latin typeface="Times New Roman" panose="02020603050405020304" pitchFamily="18" charset="0"/>
                <a:cs typeface="Times New Roman" panose="02020603050405020304" pitchFamily="18" charset="0"/>
              </a:rPr>
              <a:t>bản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thân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với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cá</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nhân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gia</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đình</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trường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và</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xã</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hội</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trong</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vòng</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21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ngày</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a:t>
            </a:r>
          </a:p>
          <a:p>
            <a:pPr marL="514350" indent="-514350">
              <a:buFont typeface="+mj-lt"/>
              <a:buAutoNum type="arabicPeriod"/>
            </a:pP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Đánh</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giá</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kết</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quả</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thực</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hành</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ea typeface="Times New Roman" panose="02020603050405020304" pitchFamily="18" charset="0"/>
                <a:cs typeface="Times New Roman" panose="02020603050405020304" pitchFamily="18" charset="0"/>
              </a:rPr>
              <a:t>chung</a:t>
            </a:r>
            <a:r>
              <a:rPr lang="en-US" sz="2800" dirty="0">
                <a:latin typeface="Times New Roman" panose="02020603050405020304" pitchFamily="18" charset="0"/>
                <a:ea typeface="Times New Roman" panose="02020603050405020304" pitchFamily="18" charset="0"/>
                <a:cs typeface="Times New Roman" panose="02020603050405020304" pitchFamily="18" charset="0"/>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16</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5C3FF00C-31EA-34B3-150B-19A24E36FD3D}"/>
              </a:ext>
            </a:extLst>
          </p:cNvPr>
          <p:cNvSpPr txBox="1"/>
          <p:nvPr/>
        </p:nvSpPr>
        <p:spPr>
          <a:xfrm>
            <a:off x="6096000" y="1766822"/>
            <a:ext cx="5257800" cy="1477328"/>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Trong ngày thứ 16, tôi nhận thấy tình trạng da của mình đang tiếp tục được cải thiện. Da tôi trông khỏe mạnh và đều màu hơn. Tôi rất vui vì tôi đang có một làn da đẹp hơn và sẽ tiếp tục duy trì quy trình dưỡng da hàng ngày.</a:t>
            </a:r>
            <a:r>
              <a:rPr lang="en-VN" dirty="0">
                <a:effectLst/>
              </a:rPr>
              <a:t> </a:t>
            </a:r>
            <a:endParaRPr lang="en-VN" dirty="0"/>
          </a:p>
        </p:txBody>
      </p:sp>
      <p:pic>
        <p:nvPicPr>
          <p:cNvPr id="7" name="Picture 6" descr="A close up of a person&#10;&#10;Description automatically generated with low confidence">
            <a:extLst>
              <a:ext uri="{FF2B5EF4-FFF2-40B4-BE49-F238E27FC236}">
                <a16:creationId xmlns:a16="http://schemas.microsoft.com/office/drawing/2014/main" id="{015CA316-39F4-8F22-AB7C-2CA8E67B3B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6114" y="1753325"/>
            <a:ext cx="3439886" cy="45865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17</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9016526D-B685-30CB-DD2A-24B97E37C8B3}"/>
              </a:ext>
            </a:extLst>
          </p:cNvPr>
          <p:cNvSpPr txBox="1"/>
          <p:nvPr/>
        </p:nvSpPr>
        <p:spPr>
          <a:xfrm>
            <a:off x="6096000" y="1766822"/>
            <a:ext cx="5257800" cy="1200329"/>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17 ngày chăm sóc da, tôi cảm thấy da của mình đang trở nên mịn màng và tươi trẻ hơn. Tôi cảm thấy tự tin hơn về ngoại hình của mình và rất hài lòng với kết quả mà mình đạt được.</a:t>
            </a:r>
          </a:p>
        </p:txBody>
      </p:sp>
      <p:pic>
        <p:nvPicPr>
          <p:cNvPr id="7" name="Picture 6" descr="A person wearing glasses&#10;&#10;Description automatically generated with medium confidence">
            <a:extLst>
              <a:ext uri="{FF2B5EF4-FFF2-40B4-BE49-F238E27FC236}">
                <a16:creationId xmlns:a16="http://schemas.microsoft.com/office/drawing/2014/main" id="{03628417-EBE8-DBB3-D8BC-634DC487A9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6114" y="1809635"/>
            <a:ext cx="3439886" cy="458651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18</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662CB47D-A630-11BD-E1CA-DD0CEA4B2D57}"/>
              </a:ext>
            </a:extLst>
          </p:cNvPr>
          <p:cNvSpPr txBox="1"/>
          <p:nvPr/>
        </p:nvSpPr>
        <p:spPr>
          <a:xfrm>
            <a:off x="6096000" y="1766822"/>
            <a:ext cx="5257800" cy="1754326"/>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Trên đường đến ngày thứ 18, tôi nhận thấy da của mình đang trở nên mềm mại và ẩm mượt hơn. Tôi cảm nhận được sự đàn hồi của da tốt hơn và tình trạng khô da cũng đã được cải thiện đáng kể. Tôi rất vui và sẽ tiếp tục duy trì quy trình dưỡng da hàng ngày.</a:t>
            </a:r>
          </a:p>
          <a:p>
            <a:endParaRPr lang="en-VN" dirty="0"/>
          </a:p>
        </p:txBody>
      </p:sp>
      <p:pic>
        <p:nvPicPr>
          <p:cNvPr id="7" name="Picture 6" descr="A person wearing glasses&#10;&#10;Description automatically generated with low confidence">
            <a:extLst>
              <a:ext uri="{FF2B5EF4-FFF2-40B4-BE49-F238E27FC236}">
                <a16:creationId xmlns:a16="http://schemas.microsoft.com/office/drawing/2014/main" id="{EA03FBA0-6C4C-1473-8032-D965FC9A97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082799" y="2326639"/>
            <a:ext cx="4586515" cy="343988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19</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D18DFAD5-D2E2-00E2-A7BC-34EC238D0EA1}"/>
              </a:ext>
            </a:extLst>
          </p:cNvPr>
          <p:cNvSpPr txBox="1"/>
          <p:nvPr/>
        </p:nvSpPr>
        <p:spPr>
          <a:xfrm>
            <a:off x="6096000" y="1766822"/>
            <a:ext cx="5257800" cy="1477328"/>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19 ngày chăm sóc da, tôi nhận thấy tình trạng da của mình đang tiếp tục được cải thiện. Da tôi trông khỏe mạnh và sáng hơn. Tôi cảm thấy tự tin hơn trong giao tiếp và rất vui vì đã dành thời gian để chăm sóc bản thân.</a:t>
            </a:r>
          </a:p>
        </p:txBody>
      </p:sp>
      <p:pic>
        <p:nvPicPr>
          <p:cNvPr id="7" name="Picture 6" descr="A picture containing person&#10;&#10;Description automatically generated">
            <a:extLst>
              <a:ext uri="{FF2B5EF4-FFF2-40B4-BE49-F238E27FC236}">
                <a16:creationId xmlns:a16="http://schemas.microsoft.com/office/drawing/2014/main" id="{8FC64EDA-BCD4-545A-6856-5314E9726C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082799" y="2326639"/>
            <a:ext cx="4586515" cy="3439886"/>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20</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4F287C7C-C971-4A39-2846-1F08D368C04D}"/>
              </a:ext>
            </a:extLst>
          </p:cNvPr>
          <p:cNvSpPr txBox="1"/>
          <p:nvPr/>
        </p:nvSpPr>
        <p:spPr>
          <a:xfrm>
            <a:off x="6096000" y="1766822"/>
            <a:ext cx="5257800" cy="1477328"/>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Vào ngày thứ 20, tôi thấy làn da của mình đang trở nên căng mịn và đàn hồi hơn. Tôi cũng thấy rõ sự giảm thiểu của mụn đầu đen và mụn cám trên mặt. Tôi rất vui vẻ với kết quả này và sẽ tiếp tục duy trì chăm sóc da của mình.</a:t>
            </a:r>
            <a:r>
              <a:rPr lang="en-VN" dirty="0">
                <a:effectLst/>
              </a:rPr>
              <a:t> </a:t>
            </a:r>
            <a:endParaRPr lang="en-VN" dirty="0"/>
          </a:p>
        </p:txBody>
      </p:sp>
      <p:pic>
        <p:nvPicPr>
          <p:cNvPr id="7" name="Picture 6" descr="A person wearing glasses&#10;&#10;Description automatically generated with medium confidence">
            <a:extLst>
              <a:ext uri="{FF2B5EF4-FFF2-40B4-BE49-F238E27FC236}">
                <a16:creationId xmlns:a16="http://schemas.microsoft.com/office/drawing/2014/main" id="{5BE7F5B7-88B9-500E-88AD-B99CF4FEDA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6114" y="1753324"/>
            <a:ext cx="3439886" cy="458651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21</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2" name="TextBox 1">
            <a:extLst>
              <a:ext uri="{FF2B5EF4-FFF2-40B4-BE49-F238E27FC236}">
                <a16:creationId xmlns:a16="http://schemas.microsoft.com/office/drawing/2014/main" id="{94B06E14-CDC1-B28D-6536-A36B95CF8E0B}"/>
              </a:ext>
            </a:extLst>
          </p:cNvPr>
          <p:cNvSpPr txBox="1"/>
          <p:nvPr/>
        </p:nvSpPr>
        <p:spPr>
          <a:xfrm>
            <a:off x="6096000" y="1766822"/>
            <a:ext cx="5257800" cy="1754326"/>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3 tuần chăm sóc da, tôi cảm nhận thấy làn da của mình đang trở nên rất mịn màng và đều màu hơn. Tình trạng da khô và bong tróc đã được giảm thiểu đáng kể, da trông ẩm mượt và tươi sáng hơn. Tôi rất hài lòng với quá trình dưỡng da của mình và sẽ tiếp tục duy trì quy trình hàng ngày để duy trì làn da đẹp.</a:t>
            </a:r>
          </a:p>
        </p:txBody>
      </p:sp>
      <p:pic>
        <p:nvPicPr>
          <p:cNvPr id="7" name="Picture 6" descr="A person wearing glasses&#10;&#10;Description automatically generated with medium confidence">
            <a:extLst>
              <a:ext uri="{FF2B5EF4-FFF2-40B4-BE49-F238E27FC236}">
                <a16:creationId xmlns:a16="http://schemas.microsoft.com/office/drawing/2014/main" id="{A47439C5-83E8-6B7B-E6F5-EB06C63BA8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7886" y="1782354"/>
            <a:ext cx="3418114" cy="455748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8" name="Tiêu đề 1"/>
          <p:cNvSpPr>
            <a:spLocks noGrp="1"/>
          </p:cNvSpPr>
          <p:nvPr>
            <p:ph type="title"/>
          </p:nvPr>
        </p:nvSpPr>
        <p:spPr>
          <a:xfrm>
            <a:off x="2388010" y="308600"/>
            <a:ext cx="8965790" cy="830262"/>
          </a:xfrm>
        </p:spPr>
        <p:txBody>
          <a:bodyPr>
            <a:normAutofit/>
          </a:bodyPr>
          <a:lstStyle/>
          <a:p>
            <a:r>
              <a:rPr lang="en-US" sz="3200" b="1" dirty="0">
                <a:latin typeface="Times New Roman" panose="02020603050405020304" pitchFamily="18" charset="0"/>
                <a:ea typeface="Times New Roman" panose="02020603050405020304" pitchFamily="18" charset="0"/>
                <a:cs typeface="Times New Roman" panose="02020603050405020304" pitchFamily="18" charset="0"/>
              </a:rPr>
              <a:t>3.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Đánh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giá</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kết</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quả</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thực</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hành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chung</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p>
        </p:txBody>
      </p:sp>
      <p:sp>
        <p:nvSpPr>
          <p:cNvPr id="3" name="Rectangle 2"/>
          <p:cNvSpPr/>
          <p:nvPr/>
        </p:nvSpPr>
        <p:spPr>
          <a:xfrm>
            <a:off x="403332" y="1454863"/>
            <a:ext cx="9908482" cy="461665"/>
          </a:xfrm>
          <a:prstGeom prst="rect">
            <a:avLst/>
          </a:prstGeom>
        </p:spPr>
        <p:txBody>
          <a:bodyPr wrap="none">
            <a:spAutoFit/>
          </a:bodyPr>
          <a:lstStyle/>
          <a:p>
            <a:r>
              <a:rPr lang="en-US" sz="2400" dirty="0">
                <a:solidFill>
                  <a:srgbClr val="0070C0"/>
                </a:solidFill>
                <a:latin typeface="Times New Roman" panose="02020603050405020304" pitchFamily="18" charset="0"/>
                <a:cs typeface="Times New Roman" panose="02020603050405020304" pitchFamily="18" charset="0"/>
              </a:rPr>
              <a:t>1. Chia </a:t>
            </a:r>
            <a:r>
              <a:rPr lang="en-US" sz="2400" dirty="0" err="1">
                <a:solidFill>
                  <a:srgbClr val="0070C0"/>
                </a:solidFill>
                <a:latin typeface="Times New Roman" panose="02020603050405020304" pitchFamily="18" charset="0"/>
                <a:cs typeface="Times New Roman" panose="02020603050405020304" pitchFamily="18" charset="0"/>
              </a:rPr>
              <a:t>sẻ</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cảm</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xúc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và</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giá</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trị</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đạt</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được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sau</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hoàn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thành</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các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bài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tập</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thực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hành</a:t>
            </a:r>
            <a:endParaRPr lang="en-US" sz="2400" dirty="0">
              <a:solidFill>
                <a:srgbClr val="0070C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DF9AAB2-1FAF-BF95-9632-80B7E2AEBEB8}"/>
              </a:ext>
            </a:extLst>
          </p:cNvPr>
          <p:cNvSpPr txBox="1"/>
          <p:nvPr/>
        </p:nvSpPr>
        <p:spPr>
          <a:xfrm>
            <a:off x="403332" y="1890031"/>
            <a:ext cx="10950468" cy="2862322"/>
          </a:xfrm>
          <a:prstGeom prst="rect">
            <a:avLst/>
          </a:prstGeom>
          <a:noFill/>
        </p:spPr>
        <p:txBody>
          <a:bodyPr wrap="square" rtlCol="0">
            <a:spAutoFit/>
          </a:bodyPr>
          <a:lstStyle/>
          <a:p>
            <a:pPr algn="l">
              <a:buFont typeface="+mj-lt"/>
              <a:buAutoNum type="arabicPeriod"/>
            </a:pPr>
            <a:r>
              <a:rPr lang="vi-VN" dirty="0">
                <a:latin typeface="Times New Roman" panose="02020603050405020304" pitchFamily="18" charset="0"/>
                <a:cs typeface="Times New Roman" panose="02020603050405020304" pitchFamily="18" charset="0"/>
              </a:rPr>
              <a:t>Sự tự tin hơn về ngoại hình của bản thân: Việc chăm sóc da mặt thường xuyên giúp cho làn da trở nên mềm mại, sáng bóng và trẻ trung hơn. Điều này giúp tôi tự tin hơn trong giao tiếp và tăng khả năng tương tác với mọi người.</a:t>
            </a:r>
          </a:p>
          <a:p>
            <a:pPr algn="l">
              <a:buFont typeface="+mj-lt"/>
              <a:buAutoNum type="arabicPeriod"/>
            </a:pPr>
            <a:r>
              <a:rPr lang="vi-VN" dirty="0">
                <a:latin typeface="Times New Roman" panose="02020603050405020304" pitchFamily="18" charset="0"/>
                <a:cs typeface="Times New Roman" panose="02020603050405020304" pitchFamily="18" charset="0"/>
              </a:rPr>
              <a:t>Sự quan tâm và chăm sóc đúng cách cho làn da mặt: Trong quá trình thực hành chăm sóc da mặt, tôi đã học được nhiều kỹ năng và kiến thức để chăm sóc da mặt đúng cách. Từ đó, tôi đã biết cách chọn lựa sản phẩm phù hợp, cách làm sạch da mặt, tẩy tế bào chết và dưỡng da mặt hiệu quả.</a:t>
            </a:r>
          </a:p>
          <a:p>
            <a:pPr algn="l">
              <a:buFont typeface="+mj-lt"/>
              <a:buAutoNum type="arabicPeriod"/>
            </a:pPr>
            <a:r>
              <a:rPr lang="vi-VN" dirty="0">
                <a:latin typeface="Times New Roman" panose="02020603050405020304" pitchFamily="18" charset="0"/>
                <a:cs typeface="Times New Roman" panose="02020603050405020304" pitchFamily="18" charset="0"/>
              </a:rPr>
              <a:t>Sự tập trung và kiên trì: Thực hành chăm sóc da mặt đòi hỏi sự tập trung và kiên trì. Tôi phải chú ý đến các bước chăm sóc và thực hiện đúng theo hướng dẫn để đạt hiệu quả tốt nhất. Việc này đã giúp tôi rèn luyện kỹ năng tập trung và kiên trì trong công việc cũng như cuộc sống.</a:t>
            </a:r>
          </a:p>
          <a:p>
            <a:pPr algn="l">
              <a:buFont typeface="+mj-lt"/>
              <a:buAutoNum type="arabicPeriod"/>
            </a:pPr>
            <a:r>
              <a:rPr lang="vi-VN" dirty="0">
                <a:latin typeface="Times New Roman" panose="02020603050405020304" pitchFamily="18" charset="0"/>
                <a:cs typeface="Times New Roman" panose="02020603050405020304" pitchFamily="18" charset="0"/>
              </a:rPr>
              <a:t>Sự thoải mái và thư giãn: Việc chăm sóc da mặt đòi hỏi tôi phải tập trung và chăm sóc cho bản thân. Từ đó, tôi đã tạo ra một thói quen thư giãn và tìm lại được sự cân bằng trong cuộc sống.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8" name="Tiêu đề 1"/>
          <p:cNvSpPr>
            <a:spLocks noGrp="1"/>
          </p:cNvSpPr>
          <p:nvPr>
            <p:ph type="title"/>
          </p:nvPr>
        </p:nvSpPr>
        <p:spPr>
          <a:xfrm>
            <a:off x="2388010" y="308600"/>
            <a:ext cx="8965790" cy="830262"/>
          </a:xfrm>
        </p:spPr>
        <p:txBody>
          <a:bodyPr>
            <a:normAutofit/>
          </a:bodyPr>
          <a:lstStyle/>
          <a:p>
            <a:r>
              <a:rPr lang="en-US" sz="3200" b="1" dirty="0">
                <a:latin typeface="Times New Roman" panose="02020603050405020304" pitchFamily="18" charset="0"/>
                <a:ea typeface="Times New Roman" panose="02020603050405020304" pitchFamily="18" charset="0"/>
                <a:cs typeface="Times New Roman" panose="02020603050405020304" pitchFamily="18" charset="0"/>
              </a:rPr>
              <a:t>3.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Đánh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giá</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kết</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quả</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thực</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hành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chung</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p>
        </p:txBody>
      </p:sp>
      <p:sp>
        <p:nvSpPr>
          <p:cNvPr id="3" name="Rectangle 2"/>
          <p:cNvSpPr/>
          <p:nvPr/>
        </p:nvSpPr>
        <p:spPr>
          <a:xfrm>
            <a:off x="403332" y="1454863"/>
            <a:ext cx="6298519" cy="461665"/>
          </a:xfrm>
          <a:prstGeom prst="rect">
            <a:avLst/>
          </a:prstGeom>
        </p:spPr>
        <p:txBody>
          <a:bodyPr wrap="none">
            <a:spAutoFit/>
          </a:bodyPr>
          <a:lstStyle/>
          <a:p>
            <a:r>
              <a:rPr lang="en-US" sz="2400" dirty="0">
                <a:solidFill>
                  <a:srgbClr val="0070C0"/>
                </a:solidFill>
                <a:latin typeface="Times New Roman" panose="02020603050405020304" pitchFamily="18" charset="0"/>
                <a:cs typeface="Times New Roman" panose="02020603050405020304" pitchFamily="18" charset="0"/>
              </a:rPr>
              <a:t>2. </a:t>
            </a:r>
            <a:r>
              <a:rPr lang="en-US" sz="2400" dirty="0" err="1">
                <a:solidFill>
                  <a:srgbClr val="0070C0"/>
                </a:solidFill>
                <a:latin typeface="Times New Roman" panose="02020603050405020304" pitchFamily="18" charset="0"/>
                <a:cs typeface="Times New Roman" panose="02020603050405020304" pitchFamily="18" charset="0"/>
              </a:rPr>
              <a:t>Những</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thuận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lợi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thực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hành</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các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bài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tập</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trên</a:t>
            </a:r>
            <a:r>
              <a:rPr lang="en-US" sz="2400" dirty="0">
                <a:solidFill>
                  <a:srgbClr val="0070C0"/>
                </a:solidFill>
                <a:latin typeface="Times New Roman" panose="02020603050405020304" pitchFamily="18" charset="0"/>
                <a:cs typeface="Times New Roman" panose="02020603050405020304" pitchFamily="18" charset="0"/>
              </a:rPr>
              <a:t> </a:t>
            </a:r>
          </a:p>
        </p:txBody>
      </p:sp>
      <p:sp>
        <p:nvSpPr>
          <p:cNvPr id="2" name="TextBox 1">
            <a:extLst>
              <a:ext uri="{FF2B5EF4-FFF2-40B4-BE49-F238E27FC236}">
                <a16:creationId xmlns:a16="http://schemas.microsoft.com/office/drawing/2014/main" id="{040AF55F-38C7-BCF5-13EA-BD79F3D21D12}"/>
              </a:ext>
            </a:extLst>
          </p:cNvPr>
          <p:cNvSpPr txBox="1"/>
          <p:nvPr/>
        </p:nvSpPr>
        <p:spPr>
          <a:xfrm>
            <a:off x="403332" y="1890031"/>
            <a:ext cx="10950468" cy="3970318"/>
          </a:xfrm>
          <a:prstGeom prst="rect">
            <a:avLst/>
          </a:prstGeom>
          <a:noFill/>
        </p:spPr>
        <p:txBody>
          <a:bodyPr wrap="square" rtlCol="0">
            <a:spAutoFit/>
          </a:bodyPr>
          <a:lstStyle/>
          <a:p>
            <a:pPr algn="l">
              <a:buFont typeface="+mj-lt"/>
              <a:buAutoNum type="arabicPeriod"/>
            </a:pPr>
            <a:r>
              <a:rPr lang="vi-VN" dirty="0">
                <a:latin typeface="Times New Roman" panose="02020603050405020304" pitchFamily="18" charset="0"/>
                <a:cs typeface="Times New Roman" panose="02020603050405020304" pitchFamily="18" charset="0"/>
              </a:rPr>
              <a:t>Làm sạch da hiệu quả: Các bài tập chăm sóc da mặt giúp làm sạch sâu da, loại bỏ các tạp chất, bụi bẩn và tế bào chết trên bề mặt da. Điều này giúp da tươi sáng hơn, mềm mại hơn và giảm nguy cơ mụn trứng cá.</a:t>
            </a:r>
          </a:p>
          <a:p>
            <a:pPr algn="l">
              <a:buFont typeface="+mj-lt"/>
              <a:buAutoNum type="arabicPeriod"/>
            </a:pPr>
            <a:r>
              <a:rPr lang="vi-VN" dirty="0">
                <a:latin typeface="Times New Roman" panose="02020603050405020304" pitchFamily="18" charset="0"/>
                <a:cs typeface="Times New Roman" panose="02020603050405020304" pitchFamily="18" charset="0"/>
              </a:rPr>
              <a:t>Kích thích lưu thông máu: Các bài tập chăm sóc da mặt thường bao gồm các động tác massage và xoa bóp, giúp kích thích lưu thông máu dưới da. Điều này giúp cải thiện sự trao đổi chất, tăng cường dinh dưỡng và oxi đến da, giúp làn da khỏe mạnh hơn.</a:t>
            </a:r>
          </a:p>
          <a:p>
            <a:pPr algn="l">
              <a:buFont typeface="+mj-lt"/>
              <a:buAutoNum type="arabicPeriod"/>
            </a:pPr>
            <a:r>
              <a:rPr lang="vi-VN" dirty="0">
                <a:latin typeface="Times New Roman" panose="02020603050405020304" pitchFamily="18" charset="0"/>
                <a:cs typeface="Times New Roman" panose="02020603050405020304" pitchFamily="18" charset="0"/>
              </a:rPr>
              <a:t>Cải thiện độ đàn hồi của da: Khi thực hiện các bài tập chăm sóc da mặt, các cơ mặt được làm việc, giúp cải thiện độ đàn hồi của da. Điều này giúp da giảm thiểu quá trình lão hóa, giữ được sự săn chắc và trẻ trung hơn.</a:t>
            </a:r>
          </a:p>
          <a:p>
            <a:pPr algn="l">
              <a:buFont typeface="+mj-lt"/>
              <a:buAutoNum type="arabicPeriod"/>
            </a:pPr>
            <a:r>
              <a:rPr lang="vi-VN" dirty="0">
                <a:latin typeface="Times New Roman" panose="02020603050405020304" pitchFamily="18" charset="0"/>
                <a:cs typeface="Times New Roman" panose="02020603050405020304" pitchFamily="18" charset="0"/>
              </a:rPr>
              <a:t>Tăng cường sự thư giãn: Thực hiện các bài tập chăm sóc da mặt thường đi kèm với các động tác massage, thư giãn giúp giảm căng thẳng và loại bỏ stress. Khi da và tâm trạng được thư giãn, bạn sẽ có giấc ngủ ngon hơn và có thể giải quyết các vấn đề trong cuộc sống một cách hiệu quả hơn.</a:t>
            </a:r>
          </a:p>
          <a:p>
            <a:pPr algn="l">
              <a:buFont typeface="+mj-lt"/>
              <a:buAutoNum type="arabicPeriod"/>
            </a:pPr>
            <a:r>
              <a:rPr lang="vi-VN" dirty="0">
                <a:latin typeface="Times New Roman" panose="02020603050405020304" pitchFamily="18" charset="0"/>
                <a:cs typeface="Times New Roman" panose="02020603050405020304" pitchFamily="18" charset="0"/>
              </a:rPr>
              <a:t>Cải thiện tinh thần: Khi da được chăm sóc và cải thiện, bạn sẽ cảm thấy tự tin và yêu bản thân hơn. Điều này có thể giúp cải thiện tinh thần, làm tăng sự tự tin và khả năng tương tác với mọi người.</a:t>
            </a:r>
          </a:p>
          <a:p>
            <a:br>
              <a:rPr lang="vi-VN" dirty="0">
                <a:latin typeface="Times New Roman" panose="02020603050405020304" pitchFamily="18" charset="0"/>
                <a:cs typeface="Times New Roman" panose="02020603050405020304" pitchFamily="18" charset="0"/>
              </a:rPr>
            </a:br>
            <a:endParaRPr lang="vi-V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8" name="Tiêu đề 1"/>
          <p:cNvSpPr>
            <a:spLocks noGrp="1"/>
          </p:cNvSpPr>
          <p:nvPr>
            <p:ph type="title"/>
          </p:nvPr>
        </p:nvSpPr>
        <p:spPr>
          <a:xfrm>
            <a:off x="2388010" y="308600"/>
            <a:ext cx="8965790" cy="830262"/>
          </a:xfrm>
        </p:spPr>
        <p:txBody>
          <a:bodyPr>
            <a:normAutofit/>
          </a:bodyPr>
          <a:lstStyle/>
          <a:p>
            <a:r>
              <a:rPr lang="en-US" sz="3200" b="1" dirty="0">
                <a:latin typeface="Times New Roman" panose="02020603050405020304" pitchFamily="18" charset="0"/>
                <a:ea typeface="Times New Roman" panose="02020603050405020304" pitchFamily="18" charset="0"/>
                <a:cs typeface="Times New Roman" panose="02020603050405020304" pitchFamily="18" charset="0"/>
              </a:rPr>
              <a:t>3.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Đánh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giá</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kết</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quả</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thực</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hành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chung</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p>
        </p:txBody>
      </p:sp>
      <p:sp>
        <p:nvSpPr>
          <p:cNvPr id="3" name="Rectangle 2"/>
          <p:cNvSpPr/>
          <p:nvPr/>
        </p:nvSpPr>
        <p:spPr>
          <a:xfrm>
            <a:off x="403332" y="1454863"/>
            <a:ext cx="6341801" cy="461665"/>
          </a:xfrm>
          <a:prstGeom prst="rect">
            <a:avLst/>
          </a:prstGeom>
        </p:spPr>
        <p:txBody>
          <a:bodyPr wrap="none">
            <a:spAutoFit/>
          </a:bodyPr>
          <a:lstStyle/>
          <a:p>
            <a:r>
              <a:rPr lang="en-US" sz="2400" dirty="0">
                <a:solidFill>
                  <a:srgbClr val="0070C0"/>
                </a:solidFill>
                <a:latin typeface="Times New Roman" panose="02020603050405020304" pitchFamily="18" charset="0"/>
                <a:cs typeface="Times New Roman" panose="02020603050405020304" pitchFamily="18" charset="0"/>
              </a:rPr>
              <a:t>3. </a:t>
            </a:r>
            <a:r>
              <a:rPr lang="en-US" sz="2400" dirty="0" err="1">
                <a:solidFill>
                  <a:srgbClr val="0070C0"/>
                </a:solidFill>
                <a:latin typeface="Times New Roman" panose="02020603050405020304" pitchFamily="18" charset="0"/>
                <a:cs typeface="Times New Roman" panose="02020603050405020304" pitchFamily="18" charset="0"/>
              </a:rPr>
              <a:t>Những</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khó</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khăn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thực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hành</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các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bài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tập</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trên</a:t>
            </a:r>
            <a:r>
              <a:rPr lang="en-US" sz="2400" dirty="0">
                <a:solidFill>
                  <a:srgbClr val="0070C0"/>
                </a:solidFill>
                <a:latin typeface="Times New Roman" panose="02020603050405020304" pitchFamily="18" charset="0"/>
                <a:cs typeface="Times New Roman" panose="02020603050405020304" pitchFamily="18" charset="0"/>
              </a:rPr>
              <a:t> </a:t>
            </a:r>
          </a:p>
        </p:txBody>
      </p:sp>
      <p:sp>
        <p:nvSpPr>
          <p:cNvPr id="2" name="TextBox 1">
            <a:extLst>
              <a:ext uri="{FF2B5EF4-FFF2-40B4-BE49-F238E27FC236}">
                <a16:creationId xmlns:a16="http://schemas.microsoft.com/office/drawing/2014/main" id="{3B34B806-B671-CBCC-372A-94F8F4E722EE}"/>
              </a:ext>
            </a:extLst>
          </p:cNvPr>
          <p:cNvSpPr txBox="1"/>
          <p:nvPr/>
        </p:nvSpPr>
        <p:spPr>
          <a:xfrm>
            <a:off x="403332" y="1890031"/>
            <a:ext cx="10950468" cy="3970318"/>
          </a:xfrm>
          <a:prstGeom prst="rect">
            <a:avLst/>
          </a:prstGeom>
          <a:noFill/>
        </p:spPr>
        <p:txBody>
          <a:bodyPr wrap="square" rtlCol="0">
            <a:spAutoFit/>
          </a:bodyPr>
          <a:lstStyle/>
          <a:p>
            <a:pPr algn="l">
              <a:buFont typeface="+mj-lt"/>
              <a:buAutoNum type="arabicPeriod"/>
            </a:pPr>
            <a:r>
              <a:rPr lang="vi-VN" dirty="0">
                <a:latin typeface="Times New Roman" panose="02020603050405020304" pitchFamily="18" charset="0"/>
                <a:cs typeface="Times New Roman" panose="02020603050405020304" pitchFamily="18" charset="0"/>
              </a:rPr>
              <a:t>Khó khăn trong việc thực hiện đúng kỹ thuật: Các bài tập chăm sóc da mặt yêu cầu bạn phải áp dụng các kỹ thuật và động tác đúng cách để đạt hiệu quả tốt nhất. Tuy nhiên, nếu bạn chưa quen với các kỹ thuật này, có thể gặp khó khăn trong việc thực hiện đúng cách.</a:t>
            </a:r>
          </a:p>
          <a:p>
            <a:pPr algn="l">
              <a:buFont typeface="+mj-lt"/>
              <a:buAutoNum type="arabicPeriod"/>
            </a:pPr>
            <a:r>
              <a:rPr lang="vi-VN" dirty="0">
                <a:latin typeface="Times New Roman" panose="02020603050405020304" pitchFamily="18" charset="0"/>
                <a:cs typeface="Times New Roman" panose="02020603050405020304" pitchFamily="18" charset="0"/>
              </a:rPr>
              <a:t>Cảm giác khó chịu hoặc đau: Khi thực hiện các bài tập chăm sóc da mặt, có thể bạn sẽ cảm thấy khó chịu hoặc đau, đặc biệt là khi áp dụng áp lực quá mạnh. Điều này có thể gây ra tổn thương cho da và gây ra cảm giác khó chịu trong quá trình thực hiện.</a:t>
            </a:r>
          </a:p>
          <a:p>
            <a:pPr algn="l">
              <a:buFont typeface="+mj-lt"/>
              <a:buAutoNum type="arabicPeriod"/>
            </a:pPr>
            <a:r>
              <a:rPr lang="vi-VN" dirty="0">
                <a:latin typeface="Times New Roman" panose="02020603050405020304" pitchFamily="18" charset="0"/>
                <a:cs typeface="Times New Roman" panose="02020603050405020304" pitchFamily="18" charset="0"/>
              </a:rPr>
              <a:t>Tốn thời gian: Các bài tập chăm sóc da mặt đòi hỏi sự kiên trì và thường tốn nhiều thời gian. Việc thực hiện chúng thường phải được thực hiện hàng ngày hoặc ít nhất là hàng tuần để đạt được hiệu quả tốt nhất.</a:t>
            </a:r>
          </a:p>
          <a:p>
            <a:pPr algn="l">
              <a:buFont typeface="+mj-lt"/>
              <a:buAutoNum type="arabicPeriod"/>
            </a:pPr>
            <a:r>
              <a:rPr lang="vi-VN" dirty="0">
                <a:latin typeface="Times New Roman" panose="02020603050405020304" pitchFamily="18" charset="0"/>
                <a:cs typeface="Times New Roman" panose="02020603050405020304" pitchFamily="18" charset="0"/>
              </a:rPr>
              <a:t>Chi phí đầu tư: Nếu bạn muốn sử dụng các sản phẩm chăm sóc da chất lượng cao hoặc điều trị da chuyên sâu, chi phí sẽ tăng cao. Việc đầu tư vào các sản phẩm chăm sóc da cũng sẽ tốn kém nếu bạn không tìm được sản phẩm phù hợp với nhu cầu và tình trạng da của mình.</a:t>
            </a:r>
          </a:p>
          <a:p>
            <a:pPr algn="l">
              <a:buFont typeface="+mj-lt"/>
              <a:buAutoNum type="arabicPeriod"/>
            </a:pPr>
            <a:r>
              <a:rPr lang="vi-VN" dirty="0">
                <a:latin typeface="Times New Roman" panose="02020603050405020304" pitchFamily="18" charset="0"/>
                <a:cs typeface="Times New Roman" panose="02020603050405020304" pitchFamily="18" charset="0"/>
              </a:rPr>
              <a:t>Không phù hợp với mọi loại da: Các bài tập chăm sóc da mặt không phù hợp với mọi loại da, mà chỉ phù hợp với một số loại da nhất định. Việc áp dụng các bài tập không phù hợp với da của bạn có thể gây ra tổn thương và gây hại cho da của bạn</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hỗ dành sẵn cho Chân trang 4"/>
          <p:cNvSpPr>
            <a:spLocks noGrp="1"/>
          </p:cNvSpPr>
          <p:nvPr>
            <p:ph type="ftr" sz="quarter" idx="11"/>
          </p:nvPr>
        </p:nvSpPr>
        <p:spPr/>
        <p:txBody>
          <a:bodyPr/>
          <a:lstStyle/>
          <a:p>
            <a:r>
              <a:rPr lang="en-US"/>
              <a:t>Thái độ sống 1</a:t>
            </a:r>
            <a:endParaRPr lang="en-US" dirty="0"/>
          </a:p>
        </p:txBody>
      </p:sp>
      <p:sp>
        <p:nvSpPr>
          <p:cNvPr id="8" name="Tiêu đề 1"/>
          <p:cNvSpPr>
            <a:spLocks noGrp="1"/>
          </p:cNvSpPr>
          <p:nvPr>
            <p:ph type="title"/>
          </p:nvPr>
        </p:nvSpPr>
        <p:spPr>
          <a:xfrm>
            <a:off x="2388010" y="308600"/>
            <a:ext cx="8965790" cy="830262"/>
          </a:xfrm>
        </p:spPr>
        <p:txBody>
          <a:bodyPr>
            <a:normAutofit/>
          </a:bodyPr>
          <a:lstStyle/>
          <a:p>
            <a:r>
              <a:rPr lang="en-US" sz="3200" b="1" dirty="0">
                <a:latin typeface="Times New Roman" panose="02020603050405020304" pitchFamily="18" charset="0"/>
                <a:ea typeface="Times New Roman" panose="02020603050405020304" pitchFamily="18" charset="0"/>
                <a:cs typeface="Times New Roman" panose="02020603050405020304" pitchFamily="18" charset="0"/>
              </a:rPr>
              <a:t>3.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Đánh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giá</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kết</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quả</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thực</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hành</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ea typeface="Times New Roman" panose="02020603050405020304" pitchFamily="18" charset="0"/>
                <a:cs typeface="Times New Roman" panose="02020603050405020304" pitchFamily="18" charset="0"/>
              </a:rPr>
              <a:t>chung</a:t>
            </a:r>
            <a:r>
              <a:rPr lang="en-US" sz="3200" b="1" dirty="0">
                <a:latin typeface="Times New Roman" panose="02020603050405020304" pitchFamily="18" charset="0"/>
                <a:ea typeface="Times New Roman" panose="02020603050405020304" pitchFamily="18" charset="0"/>
                <a:cs typeface="Times New Roman" panose="02020603050405020304" pitchFamily="18" charset="0"/>
              </a:rPr>
              <a:t> </a:t>
            </a:r>
          </a:p>
        </p:txBody>
      </p:sp>
      <p:sp>
        <p:nvSpPr>
          <p:cNvPr id="3" name="Rectangle 2"/>
          <p:cNvSpPr/>
          <p:nvPr/>
        </p:nvSpPr>
        <p:spPr>
          <a:xfrm>
            <a:off x="403333" y="1454863"/>
            <a:ext cx="10950468" cy="830997"/>
          </a:xfrm>
          <a:prstGeom prst="rect">
            <a:avLst/>
          </a:prstGeom>
        </p:spPr>
        <p:txBody>
          <a:bodyPr wrap="square">
            <a:spAutoFit/>
          </a:bodyPr>
          <a:lstStyle/>
          <a:p>
            <a:r>
              <a:rPr lang="en-US" sz="2400" dirty="0">
                <a:solidFill>
                  <a:srgbClr val="0070C0"/>
                </a:solidFill>
                <a:latin typeface="Times New Roman" panose="02020603050405020304" pitchFamily="18" charset="0"/>
                <a:cs typeface="Times New Roman" panose="02020603050405020304" pitchFamily="18" charset="0"/>
              </a:rPr>
              <a:t>4. </a:t>
            </a:r>
            <a:r>
              <a:rPr lang="en-US" sz="2400" dirty="0" err="1">
                <a:solidFill>
                  <a:srgbClr val="0070C0"/>
                </a:solidFill>
                <a:latin typeface="Times New Roman" panose="02020603050405020304" pitchFamily="18" charset="0"/>
                <a:cs typeface="Times New Roman" panose="02020603050405020304" pitchFamily="18" charset="0"/>
              </a:rPr>
              <a:t>Những</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bài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học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rút</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ra</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được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sau</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khi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thực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hành</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các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bài</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tập</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trên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và</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định</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hướng</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rèn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luyện</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đạo</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đức</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trong</a:t>
            </a:r>
            <a:r>
              <a:rPr lang="en-US" sz="2400" dirty="0">
                <a:solidFill>
                  <a:srgbClr val="0070C0"/>
                </a:solidFill>
                <a:latin typeface="Times New Roman" panose="02020603050405020304" pitchFamily="18" charset="0"/>
                <a:cs typeface="Times New Roman" panose="02020603050405020304" pitchFamily="18" charset="0"/>
              </a:rPr>
              <a:t> </a:t>
            </a:r>
            <a:r>
              <a:rPr lang="en-US" sz="2400" dirty="0" err="1">
                <a:solidFill>
                  <a:srgbClr val="0070C0"/>
                </a:solidFill>
                <a:latin typeface="Times New Roman" panose="02020603050405020304" pitchFamily="18" charset="0"/>
                <a:cs typeface="Times New Roman" panose="02020603050405020304" pitchFamily="18" charset="0"/>
              </a:rPr>
              <a:t>tương</a:t>
            </a:r>
            <a:r>
              <a:rPr lang="en-US" sz="2400" dirty="0">
                <a:solidFill>
                  <a:srgbClr val="0070C0"/>
                </a:solidFill>
                <a:latin typeface="Times New Roman" panose="02020603050405020304" pitchFamily="18" charset="0"/>
                <a:cs typeface="Times New Roman" panose="02020603050405020304" pitchFamily="18" charset="0"/>
              </a:rPr>
              <a:t> lai </a:t>
            </a:r>
          </a:p>
        </p:txBody>
      </p:sp>
      <p:sp>
        <p:nvSpPr>
          <p:cNvPr id="7" name="TextBox 6">
            <a:extLst>
              <a:ext uri="{FF2B5EF4-FFF2-40B4-BE49-F238E27FC236}">
                <a16:creationId xmlns:a16="http://schemas.microsoft.com/office/drawing/2014/main" id="{6D7ED19C-5A62-6EC7-D250-1CC239D58473}"/>
              </a:ext>
            </a:extLst>
          </p:cNvPr>
          <p:cNvSpPr txBox="1"/>
          <p:nvPr/>
        </p:nvSpPr>
        <p:spPr>
          <a:xfrm>
            <a:off x="403333" y="2285860"/>
            <a:ext cx="10950468" cy="3693319"/>
          </a:xfrm>
          <a:prstGeom prst="rect">
            <a:avLst/>
          </a:prstGeom>
          <a:noFill/>
        </p:spPr>
        <p:txBody>
          <a:bodyPr wrap="square" rtlCol="0">
            <a:spAutoFit/>
          </a:bodyPr>
          <a:lstStyle/>
          <a:p>
            <a:pPr algn="l">
              <a:buFont typeface="+mj-lt"/>
              <a:buAutoNum type="arabicPeriod"/>
            </a:pPr>
            <a:r>
              <a:rPr lang="vi-VN" dirty="0">
                <a:latin typeface="+mj-lt"/>
              </a:rPr>
              <a:t>Tinh thần kiên trì và sự kiên nhẫn: Thực hành các bài tập chăm sóc da mặt đòi hỏi sự kiên trì và sự kiên nhẫn. Bạn sẽ cần phải thực hiện các bài tập này thường xuyên và lặp đi lặp lại để đạt được kết quả tốt nhất. Tinh thần kiên trì và sự kiên nhẫn này sẽ giúp bạn không chỉ trong việc chăm sóc da mặt mà còn trong mọi lĩnh vực của cuộc sống.</a:t>
            </a:r>
          </a:p>
          <a:p>
            <a:pPr algn="l">
              <a:buFont typeface="+mj-lt"/>
              <a:buAutoNum type="arabicPeriod"/>
            </a:pPr>
            <a:r>
              <a:rPr lang="vi-VN" dirty="0">
                <a:latin typeface="+mj-lt"/>
              </a:rPr>
              <a:t>Sự quan tâm và trách nhiệm: Việc chăm sóc da mặt là một việc làm mang tính chăm sóc và quan tâm đến bản thân. Bạn cần phải thực hiện các bài tập chăm sóc da mặt một cách đúng đắn và đầy trách nhiệm. Bạn cần phải hiểu rõ tình trạng da của mình và chọn các sản phẩm phù hợp để đạt được hiệu quả tốt nhất.</a:t>
            </a:r>
          </a:p>
          <a:p>
            <a:pPr algn="l">
              <a:buFont typeface="+mj-lt"/>
              <a:buAutoNum type="arabicPeriod"/>
            </a:pPr>
            <a:r>
              <a:rPr lang="vi-VN" dirty="0">
                <a:latin typeface="+mj-lt"/>
              </a:rPr>
              <a:t>Kiến thức và tư duy khoa học: Thực hành các bài tập chăm sóc da mặt đòi hỏi bạn phải có kiến thức và tư duy khoa học. Bạn cần phải hiểu rõ các thành phần và công dụng của các sản phẩm chăm sóc da và sử dụng chúng một cách đúng đắn. Kiến thức và tư duy khoa học này sẽ giúp bạn không chỉ trong việc chăm sóc da mặt mà còn trong các hoạt động khác trong cuộc sống.</a:t>
            </a:r>
          </a:p>
          <a:p>
            <a:pPr algn="l">
              <a:buFont typeface="+mj-lt"/>
              <a:buAutoNum type="arabicPeriod"/>
            </a:pPr>
            <a:r>
              <a:rPr lang="vi-VN" dirty="0">
                <a:latin typeface="+mj-lt"/>
              </a:rPr>
              <a:t>Sự tỉ mỉ và cẩn trọng: Việc chăm sóc da mặt đòi hỏi sự tỉ mỉ và cẩn trọng. Bạn cần phải thực hiện các bài tập này một cách cẩn thận và tỉ mỉ để đạt được hiệu quả tốt nhất. Sự tỉ mỉ và cẩn trọng này sẽ giúp bạn trong mọi lĩnh vực của cuộc sống.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1304925" y="211137"/>
            <a:ext cx="10515600" cy="874713"/>
          </a:xfrm>
        </p:spPr>
        <p:txBody>
          <a:bodyPr>
            <a:normAutofit/>
          </a:bodyPr>
          <a:lstStyle/>
          <a:p>
            <a:pPr algn="ctr"/>
            <a:r>
              <a:rPr lang="en-US" sz="4400" b="1" kern="0" dirty="0" err="1">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rPr>
              <a:t>Bài</a:t>
            </a:r>
            <a:r>
              <a:rPr lang="en-US" sz="4400" b="1" kern="0"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tập </a:t>
            </a:r>
            <a:r>
              <a:rPr lang="en-US" sz="4400" b="1" kern="0" dirty="0" err="1">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rPr>
              <a:t>cá</a:t>
            </a:r>
            <a:r>
              <a:rPr lang="en-US" sz="4400" b="1" kern="0"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4400" b="1" kern="0" dirty="0" err="1">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rPr>
              <a:t>nhân</a:t>
            </a:r>
            <a:endParaRPr lang="en-US" sz="4400" b="1" kern="0" dirty="0">
              <a:solidFill>
                <a:srgbClr val="C00000"/>
              </a:solidFill>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sp>
        <p:nvSpPr>
          <p:cNvPr id="3" name="Chỗ dành sẵn cho Nội dung 2"/>
          <p:cNvSpPr>
            <a:spLocks noGrp="1"/>
          </p:cNvSpPr>
          <p:nvPr>
            <p:ph idx="1"/>
          </p:nvPr>
        </p:nvSpPr>
        <p:spPr>
          <a:xfrm>
            <a:off x="838200" y="1766822"/>
            <a:ext cx="10515600" cy="4087878"/>
          </a:xfrm>
        </p:spPr>
        <p:txBody>
          <a:bodyPr>
            <a:normAutofit lnSpcReduction="10000"/>
          </a:bodyPr>
          <a:lstStyle/>
          <a:p>
            <a:pPr marL="0" indent="0" algn="just">
              <a:lnSpc>
                <a:spcPct val="110000"/>
              </a:lnSpc>
              <a:buNone/>
            </a:pPr>
            <a:r>
              <a:rPr lang="en-US" sz="3600" b="1" u="sng" dirty="0">
                <a:latin typeface="Times New Roman" panose="02020603050405020304" pitchFamily="18" charset="0"/>
                <a:cs typeface="Times New Roman" panose="02020603050405020304" pitchFamily="18" charset="0"/>
              </a:rPr>
              <a:t>YÊU CẦU</a:t>
            </a:r>
          </a:p>
          <a:p>
            <a:pPr lvl="0" algn="just">
              <a:lnSpc>
                <a:spcPct val="110000"/>
              </a:lnSpc>
            </a:pPr>
            <a:r>
              <a:rPr lang="en-US" dirty="0" err="1">
                <a:latin typeface="Times New Roman" panose="02020603050405020304" pitchFamily="18" charset="0"/>
                <a:cs typeface="Times New Roman" panose="02020603050405020304" pitchFamily="18" charset="0"/>
              </a:rPr>
              <a:t>Lựa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chọn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rèn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luyện</a:t>
            </a:r>
            <a:r>
              <a:rPr lang="en-US" dirty="0">
                <a:latin typeface="Times New Roman" panose="02020603050405020304" pitchFamily="18" charset="0"/>
                <a:cs typeface="Times New Roman" panose="02020603050405020304" pitchFamily="18" charset="0"/>
              </a:rPr>
              <a:t> 1</a:t>
            </a:r>
            <a:r>
              <a:rPr lang="vi-VN" dirty="0">
                <a:latin typeface="Times New Roman" panose="02020603050405020304" pitchFamily="18" charset="0"/>
                <a:cs typeface="Times New Roman" panose="02020603050405020304" pitchFamily="18" charset="0"/>
              </a:rPr>
              <a:t> hành vi mỗi ngày để có thể hoàn thành nghĩa vụ của </a:t>
            </a:r>
            <a:r>
              <a:rPr lang="en-US" dirty="0" err="1">
                <a:latin typeface="Times New Roman" panose="02020603050405020304" pitchFamily="18" charset="0"/>
                <a:cs typeface="Times New Roman" panose="02020603050405020304" pitchFamily="18" charset="0"/>
              </a:rPr>
              <a:t>cá</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nhân</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với </a:t>
            </a:r>
            <a:r>
              <a:rPr lang="en-US" dirty="0" err="1">
                <a:latin typeface="Times New Roman" panose="02020603050405020304" pitchFamily="18" charset="0"/>
                <a:cs typeface="Times New Roman" panose="02020603050405020304" pitchFamily="18" charset="0"/>
              </a:rPr>
              <a:t>bản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thân</a:t>
            </a:r>
            <a:r>
              <a:rPr lang="vi-VN" dirty="0">
                <a:latin typeface="Times New Roman" panose="02020603050405020304" pitchFamily="18" charset="0"/>
                <a:cs typeface="Times New Roman" panose="02020603050405020304" pitchFamily="18" charset="0"/>
              </a:rPr>
              <a:t>, gia đình, nhà trường và xã hội;</a:t>
            </a:r>
          </a:p>
          <a:p>
            <a:pPr lvl="0" algn="just">
              <a:lnSpc>
                <a:spcPct val="110000"/>
              </a:lnSpc>
            </a:pPr>
            <a:r>
              <a:rPr lang="vi-VN" dirty="0">
                <a:latin typeface="Times New Roman" panose="02020603050405020304" pitchFamily="18" charset="0"/>
                <a:cs typeface="Times New Roman" panose="02020603050405020304" pitchFamily="18" charset="0"/>
              </a:rPr>
              <a:t>Xây dựng bảng theo dõi việc rèn luyện các hành vi đã liệt kê trong vòng 21 ngày (có minh chứng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bằng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hoặc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cảm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nhận</a:t>
            </a:r>
            <a:r>
              <a:rPr lang="en-US" dirty="0">
                <a:latin typeface="Times New Roman" panose="02020603050405020304" pitchFamily="18" charset="0"/>
                <a:cs typeface="Times New Roman" panose="02020603050405020304" pitchFamily="18" charset="0"/>
              </a:rPr>
              <a:t> </a:t>
            </a:r>
            <a:r>
              <a:rPr lang="vi-VN" dirty="0">
                <a:latin typeface="Times New Roman" panose="02020603050405020304" pitchFamily="18" charset="0"/>
                <a:cs typeface="Times New Roman" panose="02020603050405020304" pitchFamily="18" charset="0"/>
              </a:rPr>
              <a:t>mỗi ngày).</a:t>
            </a:r>
            <a:endParaRPr lang="en-US" dirty="0">
              <a:latin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2349909" y="191472"/>
            <a:ext cx="9470615" cy="874713"/>
          </a:xfrm>
        </p:spPr>
        <p:txBody>
          <a:bodyPr>
            <a:normAutofit/>
          </a:bodyPr>
          <a:lstStyle/>
          <a:p>
            <a:pPr algn="just"/>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Bài</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tập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cá</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nhân</a:t>
            </a:r>
            <a:endPar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endParaRPr>
          </a:p>
        </p:txBody>
      </p:sp>
      <p:sp>
        <p:nvSpPr>
          <p:cNvPr id="3" name="Chỗ dành sẵn cho Nội dung 2"/>
          <p:cNvSpPr>
            <a:spLocks noGrp="1"/>
          </p:cNvSpPr>
          <p:nvPr>
            <p:ph idx="1"/>
          </p:nvPr>
        </p:nvSpPr>
        <p:spPr>
          <a:xfrm>
            <a:off x="838200" y="1908490"/>
            <a:ext cx="10515600" cy="3324608"/>
          </a:xfrm>
        </p:spPr>
        <p:txBody>
          <a:bodyPr>
            <a:noAutofit/>
          </a:bodyPr>
          <a:lstStyle/>
          <a:p>
            <a:pPr marL="0" indent="0" algn="l">
              <a:buNone/>
            </a:pPr>
            <a:r>
              <a:rPr lang="en-US" b="1" dirty="0">
                <a:latin typeface="Times New Roman" panose="02020603050405020304" pitchFamily="18" charset="0"/>
                <a:cs typeface="Times New Roman" panose="02020603050405020304" pitchFamily="18" charset="0"/>
              </a:rPr>
              <a:t>1. </a:t>
            </a:r>
            <a:r>
              <a:rPr lang="en-US" b="1" dirty="0" err="1">
                <a:latin typeface="Times New Roman" panose="02020603050405020304" pitchFamily="18" charset="0"/>
                <a:cs typeface="Times New Roman" panose="02020603050405020304" pitchFamily="18" charset="0"/>
              </a:rPr>
              <a:t>Hành</a:t>
            </a:r>
            <a:r>
              <a:rPr lang="en-US" b="1" dirty="0">
                <a:latin typeface="Times New Roman" panose="02020603050405020304" pitchFamily="18" charset="0"/>
                <a:cs typeface="Times New Roman" panose="02020603050405020304" pitchFamily="18" charset="0"/>
              </a:rPr>
              <a:t> vi </a:t>
            </a:r>
            <a:r>
              <a:rPr lang="en-US" b="1" dirty="0" err="1">
                <a:latin typeface="Times New Roman" panose="02020603050405020304" pitchFamily="18" charset="0"/>
                <a:cs typeface="Times New Roman" panose="02020603050405020304" pitchFamily="18" charset="0"/>
              </a:rPr>
              <a:t>rèn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luyện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nghĩa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vụ</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mà</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tôi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chọn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là</a:t>
            </a:r>
            <a:r>
              <a:rPr lang="en-US" b="1" dirty="0">
                <a:latin typeface="Times New Roman" panose="02020603050405020304" pitchFamily="18" charset="0"/>
                <a:cs typeface="Times New Roman" panose="02020603050405020304" pitchFamily="18" charset="0"/>
              </a:rPr>
              <a:t>:</a:t>
            </a:r>
          </a:p>
          <a:p>
            <a:pPr marL="0" indent="0" algn="l">
              <a:buNone/>
            </a:pPr>
            <a:r>
              <a:rPr lang="en-US" b="1" dirty="0" err="1">
                <a:latin typeface="Times New Roman" panose="02020603050405020304" pitchFamily="18" charset="0"/>
                <a:cs typeface="Times New Roman" panose="02020603050405020304" pitchFamily="18" charset="0"/>
              </a:rPr>
              <a:t>Chăm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sóc</a:t>
            </a:r>
            <a:r>
              <a:rPr lang="en-US" b="1" dirty="0">
                <a:latin typeface="Times New Roman" panose="02020603050405020304" pitchFamily="18" charset="0"/>
                <a:cs typeface="Times New Roman" panose="02020603050405020304" pitchFamily="18" charset="0"/>
              </a:rPr>
              <a:t> da </a:t>
            </a:r>
            <a:r>
              <a:rPr lang="en-US" b="1" dirty="0" err="1">
                <a:latin typeface="Times New Roman" panose="02020603050405020304" pitchFamily="18" charset="0"/>
                <a:cs typeface="Times New Roman" panose="02020603050405020304" pitchFamily="18" charset="0"/>
              </a:rPr>
              <a:t>mặt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để</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hoàn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thành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nghĩa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vụ</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cá</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nhân</a:t>
            </a:r>
            <a:endParaRPr lang="en-US" b="1" dirty="0">
              <a:latin typeface="Times New Roman" panose="02020603050405020304" pitchFamily="18" charset="0"/>
              <a:cs typeface="Times New Roman" panose="02020603050405020304" pitchFamily="18" charset="0"/>
            </a:endParaRPr>
          </a:p>
          <a:p>
            <a:pPr marL="0" indent="0" algn="l">
              <a:buNone/>
            </a:pPr>
            <a:endParaRPr lang="en-US" dirty="0">
              <a:latin typeface="Times New Roman" panose="02020603050405020304" pitchFamily="18" charset="0"/>
              <a:cs typeface="Times New Roman" panose="02020603050405020304" pitchFamily="18" charset="0"/>
            </a:endParaRP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01</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pic>
        <p:nvPicPr>
          <p:cNvPr id="6" name="Picture 5" descr="A person wearing glasses&#10;&#10;Description automatically generated with low confidence">
            <a:extLst>
              <a:ext uri="{FF2B5EF4-FFF2-40B4-BE49-F238E27FC236}">
                <a16:creationId xmlns:a16="http://schemas.microsoft.com/office/drawing/2014/main" id="{82764D16-2807-EAA1-5B17-85C0FF2395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1821895" y="2065736"/>
            <a:ext cx="4884691" cy="3663518"/>
          </a:xfrm>
          <a:prstGeom prst="rect">
            <a:avLst/>
          </a:prstGeom>
        </p:spPr>
      </p:pic>
      <p:sp>
        <p:nvSpPr>
          <p:cNvPr id="7" name="TextBox 6">
            <a:extLst>
              <a:ext uri="{FF2B5EF4-FFF2-40B4-BE49-F238E27FC236}">
                <a16:creationId xmlns:a16="http://schemas.microsoft.com/office/drawing/2014/main" id="{393ECA08-6691-DD40-CF78-CA7EF15F7588}"/>
              </a:ext>
            </a:extLst>
          </p:cNvPr>
          <p:cNvSpPr txBox="1"/>
          <p:nvPr/>
        </p:nvSpPr>
        <p:spPr>
          <a:xfrm>
            <a:off x="6096000" y="1766822"/>
            <a:ext cx="5257800" cy="3693319"/>
          </a:xfrm>
          <a:prstGeom prst="rect">
            <a:avLst/>
          </a:prstGeom>
          <a:noFill/>
        </p:spPr>
        <p:txBody>
          <a:bodyPr wrap="square" rtlCol="0">
            <a:spAutoFit/>
          </a:bodyPr>
          <a:lstStyle/>
          <a:p>
            <a:r>
              <a:rPr lang="vi-VN" dirty="0">
                <a:effectLst/>
                <a:latin typeface="Times New Roman" panose="02020603050405020304" pitchFamily="18" charset="0"/>
                <a:cs typeface="Times New Roman" panose="02020603050405020304" pitchFamily="18" charset="0"/>
              </a:rPr>
              <a:t>Hôm nay là ngày đầu tiên tôi bắt đầu quá trình dưỡng da chăm sóc bản thân và cảm giác của tôi rất thú vị. Tôi đã dành thời gian để tìm hiểu về các sản phẩm phù hợp với da của mình và thực hiện đúng quy trình dưỡng da từ việc tẩy trang, rửa mặt cho đến bôi kem dưỡng.</a:t>
            </a:r>
          </a:p>
          <a:p>
            <a:endParaRPr lang="vi-VN" dirty="0">
              <a:effectLst/>
              <a:latin typeface="Times New Roman" panose="02020603050405020304" pitchFamily="18" charset="0"/>
              <a:cs typeface="Times New Roman" panose="02020603050405020304" pitchFamily="18" charset="0"/>
            </a:endParaRPr>
          </a:p>
          <a:p>
            <a:r>
              <a:rPr lang="vi-VN" dirty="0">
                <a:effectLst/>
                <a:latin typeface="Times New Roman" panose="02020603050405020304" pitchFamily="18" charset="0"/>
                <a:cs typeface="Times New Roman" panose="02020603050405020304" pitchFamily="18" charset="0"/>
              </a:rPr>
              <a:t>Sau khi hoàn thành, da tôi cảm thấy mềm mại và tươi trẻ hơn. Tôi cảm thấy hạnh phúc và tự hào vì đã đưa ra quyết định chăm sóc bản thân mình một cách tốt nhất có thể. Tôi đã đặt mục tiêu để duy trì việc dưỡng da hàng ngày này và hy vọng sẽ thấy sự khác biệt đáng kể trong tình trạng da của mình trong thời gian tới.</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02</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icture containing person&#10;&#10;Description automatically generated">
            <a:extLst>
              <a:ext uri="{FF2B5EF4-FFF2-40B4-BE49-F238E27FC236}">
                <a16:creationId xmlns:a16="http://schemas.microsoft.com/office/drawing/2014/main" id="{69C1F7F1-EE07-B12B-877B-6421045B4557}"/>
              </a:ext>
            </a:extLst>
          </p:cNvPr>
          <p:cNvPicPr>
            <a:picLocks noChangeAspect="1"/>
          </p:cNvPicPr>
          <p:nvPr/>
        </p:nvPicPr>
        <p:blipFill rotWithShape="1">
          <a:blip r:embed="rId3">
            <a:extLst>
              <a:ext uri="{28A0092B-C50C-407E-A947-70E740481C1C}">
                <a14:useLocalDpi xmlns:a14="http://schemas.microsoft.com/office/drawing/2010/main" val="0"/>
              </a:ext>
            </a:extLst>
          </a:blip>
          <a:srcRect t="11280" r="15858" b="15710"/>
          <a:stretch/>
        </p:blipFill>
        <p:spPr>
          <a:xfrm rot="5400000">
            <a:off x="1863366" y="2107207"/>
            <a:ext cx="5128074" cy="3337192"/>
          </a:xfrm>
          <a:prstGeom prst="rect">
            <a:avLst/>
          </a:prstGeom>
        </p:spPr>
      </p:pic>
      <p:sp>
        <p:nvSpPr>
          <p:cNvPr id="8" name="TextBox 7">
            <a:extLst>
              <a:ext uri="{FF2B5EF4-FFF2-40B4-BE49-F238E27FC236}">
                <a16:creationId xmlns:a16="http://schemas.microsoft.com/office/drawing/2014/main" id="{5DF4126B-A6C7-63B4-9560-32CD1891F654}"/>
              </a:ext>
            </a:extLst>
          </p:cNvPr>
          <p:cNvSpPr txBox="1"/>
          <p:nvPr/>
        </p:nvSpPr>
        <p:spPr>
          <a:xfrm>
            <a:off x="6096000" y="1855000"/>
            <a:ext cx="5257800" cy="1200329"/>
          </a:xfrm>
          <a:prstGeom prst="rect">
            <a:avLst/>
          </a:prstGeom>
          <a:noFill/>
        </p:spPr>
        <p:txBody>
          <a:bodyPr wrap="square" rtlCol="0">
            <a:spAutoFit/>
          </a:bodyPr>
          <a:lstStyle/>
          <a:p>
            <a:r>
              <a:rPr lang="vi-VN" dirty="0">
                <a:latin typeface="Times New Roman" panose="02020603050405020304" pitchFamily="18" charset="0"/>
                <a:cs typeface="Times New Roman" panose="02020603050405020304" pitchFamily="18" charset="0"/>
              </a:rPr>
              <a:t>Sau ngày đầu tiên dưỡng da, tôi cảm nhận được rõ sự khác biệt trên da của mình. Tình trạng da tôi được cải thiện và da trông khỏe hơn. Tôi cảm thấy động lực để tiếp tục quy trình dưỡng da hàng ngày.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03</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icture containing person&#10;&#10;Description automatically generated">
            <a:extLst>
              <a:ext uri="{FF2B5EF4-FFF2-40B4-BE49-F238E27FC236}">
                <a16:creationId xmlns:a16="http://schemas.microsoft.com/office/drawing/2014/main" id="{1BADB941-7483-93DB-CF0B-2C1E7CA1615E}"/>
              </a:ext>
            </a:extLst>
          </p:cNvPr>
          <p:cNvPicPr>
            <a:picLocks noChangeAspect="1"/>
          </p:cNvPicPr>
          <p:nvPr/>
        </p:nvPicPr>
        <p:blipFill rotWithShape="1">
          <a:blip r:embed="rId3">
            <a:extLst>
              <a:ext uri="{28A0092B-C50C-407E-A947-70E740481C1C}">
                <a14:useLocalDpi xmlns:a14="http://schemas.microsoft.com/office/drawing/2010/main" val="0"/>
              </a:ext>
            </a:extLst>
          </a:blip>
          <a:srcRect r="8737" b="8737"/>
          <a:stretch/>
        </p:blipFill>
        <p:spPr>
          <a:xfrm rot="5400000">
            <a:off x="1830708" y="2338451"/>
            <a:ext cx="4573017" cy="3429763"/>
          </a:xfrm>
          <a:prstGeom prst="rect">
            <a:avLst/>
          </a:prstGeom>
        </p:spPr>
      </p:pic>
      <p:sp>
        <p:nvSpPr>
          <p:cNvPr id="7" name="TextBox 6">
            <a:extLst>
              <a:ext uri="{FF2B5EF4-FFF2-40B4-BE49-F238E27FC236}">
                <a16:creationId xmlns:a16="http://schemas.microsoft.com/office/drawing/2014/main" id="{4E940532-561A-B000-9703-EA8CF604A638}"/>
              </a:ext>
            </a:extLst>
          </p:cNvPr>
          <p:cNvSpPr txBox="1"/>
          <p:nvPr/>
        </p:nvSpPr>
        <p:spPr>
          <a:xfrm>
            <a:off x="5832098" y="1766822"/>
            <a:ext cx="5521702" cy="1200329"/>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cs typeface="Times New Roman" panose="02020603050405020304" pitchFamily="18" charset="0"/>
              </a:rPr>
              <a:t>Trong ngày thứ ba, tôi bắt đầu cảm thấy làn da của mình trông sáng và đều màu hơn. Tôi cũng nhận thấy một số mụn đầu đen và mụn cám đã giảm thiểu. Tôi rất hài lòng với kết quả này và tiếp tục duy trì quy trình dưỡng da.</a:t>
            </a:r>
            <a:endParaRPr lang="en-VN" sz="18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04: </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icture containing person&#10;&#10;Description automatically generated">
            <a:extLst>
              <a:ext uri="{FF2B5EF4-FFF2-40B4-BE49-F238E27FC236}">
                <a16:creationId xmlns:a16="http://schemas.microsoft.com/office/drawing/2014/main" id="{B2CC2F58-C76B-CD73-1C42-0B2764EA874A}"/>
              </a:ext>
            </a:extLst>
          </p:cNvPr>
          <p:cNvPicPr>
            <a:picLocks noChangeAspect="1"/>
          </p:cNvPicPr>
          <p:nvPr/>
        </p:nvPicPr>
        <p:blipFill rotWithShape="1">
          <a:blip r:embed="rId3">
            <a:extLst>
              <a:ext uri="{28A0092B-C50C-407E-A947-70E740481C1C}">
                <a14:useLocalDpi xmlns:a14="http://schemas.microsoft.com/office/drawing/2010/main" val="0"/>
              </a:ext>
            </a:extLst>
          </a:blip>
          <a:srcRect l="15907" t="15907" r="15210" b="15210"/>
          <a:stretch/>
        </p:blipFill>
        <p:spPr>
          <a:xfrm rot="5400000">
            <a:off x="1962546" y="2155339"/>
            <a:ext cx="4723947" cy="3542961"/>
          </a:xfrm>
          <a:prstGeom prst="rect">
            <a:avLst/>
          </a:prstGeom>
        </p:spPr>
      </p:pic>
      <p:sp>
        <p:nvSpPr>
          <p:cNvPr id="7" name="TextBox 6">
            <a:extLst>
              <a:ext uri="{FF2B5EF4-FFF2-40B4-BE49-F238E27FC236}">
                <a16:creationId xmlns:a16="http://schemas.microsoft.com/office/drawing/2014/main" id="{DA1CC3A3-9392-9756-DECB-A441C8F3F8B9}"/>
              </a:ext>
            </a:extLst>
          </p:cNvPr>
          <p:cNvSpPr txBox="1"/>
          <p:nvPr/>
        </p:nvSpPr>
        <p:spPr>
          <a:xfrm>
            <a:off x="6096000" y="1564846"/>
            <a:ext cx="5257800" cy="1477328"/>
          </a:xfrm>
          <a:prstGeom prst="rect">
            <a:avLst/>
          </a:prstGeom>
          <a:noFill/>
        </p:spPr>
        <p:txBody>
          <a:bodyPr wrap="square" rtlCol="0">
            <a:spAutoFit/>
          </a:bodyPr>
          <a:lstStyle/>
          <a:p>
            <a:r>
              <a:rPr lang="en-VN" sz="1800" dirty="0">
                <a:effectLst/>
                <a:latin typeface="Times New Roman" panose="02020603050405020304" pitchFamily="18" charset="0"/>
                <a:ea typeface="Times New Roman" panose="02020603050405020304" pitchFamily="18" charset="0"/>
              </a:rPr>
              <a:t>Sau bốn ngày, tôi đã cảm nhận thấy làn da của mình đang trở nên mềm mại và ẩm mượt hơn. Tôi cũng thấy một số nếp nhăn nhỏ trên da mặt của mình đã giảm thiểu. Tôi cảm thấy rất vui và tự tin với tình trạng da của mình.</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Nội dung 2"/>
          <p:cNvSpPr>
            <a:spLocks noGrp="1"/>
          </p:cNvSpPr>
          <p:nvPr>
            <p:ph idx="1"/>
          </p:nvPr>
        </p:nvSpPr>
        <p:spPr>
          <a:xfrm>
            <a:off x="838200" y="1766822"/>
            <a:ext cx="10515600" cy="3324608"/>
          </a:xfrm>
        </p:spPr>
        <p:txBody>
          <a:bodyPr>
            <a:noAutofit/>
          </a:bodyPr>
          <a:lstStyle/>
          <a:p>
            <a:pPr marL="0" indent="0" algn="l">
              <a:buNone/>
            </a:pPr>
            <a:r>
              <a:rPr lang="en-US" dirty="0" err="1">
                <a:latin typeface="Times New Roman" panose="02020603050405020304" pitchFamily="18" charset="0"/>
                <a:cs typeface="Times New Roman" panose="02020603050405020304" pitchFamily="18" charset="0"/>
              </a:rPr>
              <a:t>Ngày</a:t>
            </a:r>
            <a:r>
              <a:rPr lang="en-US" dirty="0">
                <a:latin typeface="Times New Roman" panose="02020603050405020304" pitchFamily="18" charset="0"/>
                <a:cs typeface="Times New Roman" panose="02020603050405020304" pitchFamily="18" charset="0"/>
              </a:rPr>
              <a:t> 05:					</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892" y="59120"/>
            <a:ext cx="2151412" cy="1188655"/>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3"/>
          <p:cNvSpPr txBox="1"/>
          <p:nvPr/>
        </p:nvSpPr>
        <p:spPr>
          <a:xfrm>
            <a:off x="4898390" y="6339840"/>
            <a:ext cx="3040380" cy="368300"/>
          </a:xfrm>
          <a:prstGeom prst="rect">
            <a:avLst/>
          </a:prstGeom>
          <a:noFill/>
        </p:spPr>
        <p:txBody>
          <a:bodyPr wrap="none" rtlCol="0" anchor="t">
            <a:spAutoFit/>
          </a:bodyPr>
          <a:lstStyle/>
          <a:p>
            <a:pPr marL="0" indent="0" algn="ctr">
              <a:buNone/>
            </a:pPr>
            <a:r>
              <a:rPr lang="en-US" b="1" kern="0" dirty="0">
                <a:solidFill>
                  <a:schemeClr val="bg1"/>
                </a:solidFill>
                <a:latin typeface="Times New Roman" panose="02020603050405020304" pitchFamily="18" charset="0"/>
                <a:ea typeface="Times New Roman" panose="02020603050405020304" pitchFamily="18" charset="0"/>
                <a:cs typeface="Times New Roman" panose="02020603050405020304" pitchFamily="18" charset="0"/>
                <a:sym typeface="+mn-ea"/>
              </a:rPr>
              <a:t>Module: THÁI ĐỘ SỐNG 01</a:t>
            </a:r>
          </a:p>
        </p:txBody>
      </p:sp>
      <p:sp>
        <p:nvSpPr>
          <p:cNvPr id="5" name="Tiêu đề 1"/>
          <p:cNvSpPr>
            <a:spLocks noGrp="1"/>
          </p:cNvSpPr>
          <p:nvPr>
            <p:ph type="title"/>
          </p:nvPr>
        </p:nvSpPr>
        <p:spPr>
          <a:xfrm>
            <a:off x="1533525" y="215900"/>
            <a:ext cx="10657840" cy="875030"/>
          </a:xfrm>
        </p:spPr>
        <p:txBody>
          <a:bodyPr>
            <a:normAutofit/>
          </a:bodyPr>
          <a:lstStyle/>
          <a:p>
            <a:pPr algn="ct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2.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Kết</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quả</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thực</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b="1"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hiện</a:t>
            </a:r>
            <a:r>
              <a:rPr lang="en-US" sz="3200" b="1"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minh</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 </a:t>
            </a:r>
            <a:r>
              <a:rPr lang="en-US" sz="3200" kern="0" dirty="0" err="1">
                <a:latin typeface="Times New Roman" panose="02020603050405020304" pitchFamily="18" charset="0"/>
                <a:ea typeface="Times New Roman" panose="02020603050405020304" pitchFamily="18" charset="0"/>
                <a:cs typeface="Times New Roman" panose="02020603050405020304" pitchFamily="18" charset="0"/>
                <a:sym typeface="+mn-ea"/>
              </a:rPr>
              <a:t>chứng: hình ảnh/ mô tả</a:t>
            </a:r>
            <a:r>
              <a:rPr lang="en-US" sz="3200" kern="0" dirty="0">
                <a:latin typeface="Times New Roman" panose="02020603050405020304" pitchFamily="18" charset="0"/>
                <a:ea typeface="Times New Roman" panose="02020603050405020304" pitchFamily="18" charset="0"/>
                <a:cs typeface="Times New Roman" panose="02020603050405020304" pitchFamily="18" charset="0"/>
                <a:sym typeface="+mn-ea"/>
              </a:rPr>
              <a:t>)</a:t>
            </a:r>
          </a:p>
        </p:txBody>
      </p:sp>
      <p:pic>
        <p:nvPicPr>
          <p:cNvPr id="6" name="Picture 5" descr="A person wearing glasses&#10;&#10;Description automatically generated with medium confidence">
            <a:extLst>
              <a:ext uri="{FF2B5EF4-FFF2-40B4-BE49-F238E27FC236}">
                <a16:creationId xmlns:a16="http://schemas.microsoft.com/office/drawing/2014/main" id="{7C934D62-C4E6-6BD8-411C-0F44C1C370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091185" y="2335026"/>
            <a:ext cx="4576932" cy="3432699"/>
          </a:xfrm>
          <a:prstGeom prst="rect">
            <a:avLst/>
          </a:prstGeom>
        </p:spPr>
      </p:pic>
      <p:sp>
        <p:nvSpPr>
          <p:cNvPr id="7" name="TextBox 6">
            <a:extLst>
              <a:ext uri="{FF2B5EF4-FFF2-40B4-BE49-F238E27FC236}">
                <a16:creationId xmlns:a16="http://schemas.microsoft.com/office/drawing/2014/main" id="{EF71520C-6A42-CFEE-CDC0-9B992DF98880}"/>
              </a:ext>
            </a:extLst>
          </p:cNvPr>
          <p:cNvSpPr txBox="1"/>
          <p:nvPr/>
        </p:nvSpPr>
        <p:spPr>
          <a:xfrm>
            <a:off x="6096000" y="1762909"/>
            <a:ext cx="5257800" cy="1477328"/>
          </a:xfrm>
          <a:prstGeom prst="rect">
            <a:avLst/>
          </a:prstGeom>
          <a:noFill/>
        </p:spPr>
        <p:txBody>
          <a:bodyPr wrap="square" rtlCol="0">
            <a:spAutoFit/>
          </a:bodyPr>
          <a:lstStyle/>
          <a:p>
            <a:r>
              <a:rPr lang="en-VN" sz="1800" kern="0" dirty="0">
                <a:effectLst/>
                <a:latin typeface="Times New Roman" panose="02020603050405020304" pitchFamily="18" charset="0"/>
                <a:ea typeface="Times New Roman" panose="02020603050405020304" pitchFamily="18" charset="0"/>
              </a:rPr>
              <a:t>Trên đường đến ngày thứ năm, tôi nhận thấy rằng da của tôi đang trở nên sáng hơn và đều màu hơn. Tình trạng da khô và thiếu nước cũng đã được cải thiện đáng kể. Tôi cảm thấy rất tự tin khi xuất hiện trước mọi người.</a:t>
            </a:r>
            <a:endParaRPr lang="en-VN" dirty="0"/>
          </a:p>
        </p:txBody>
      </p:sp>
    </p:spTree>
  </p:cSld>
  <p:clrMapOvr>
    <a:masterClrMapping/>
  </p:clrMapOvr>
</p:sld>
</file>

<file path=ppt/theme/theme1.xml><?xml version="1.0" encoding="utf-8"?>
<a:theme xmlns:a="http://schemas.openxmlformats.org/drawingml/2006/main" name="Chủ đề Office">
  <a:themeElements>
    <a:clrScheme name="Custom 4">
      <a:dk1>
        <a:sysClr val="windowText" lastClr="000000"/>
      </a:dk1>
      <a:lt1>
        <a:sysClr val="window" lastClr="FFFFFF"/>
      </a:lt1>
      <a:dk2>
        <a:srgbClr val="002060"/>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TotalTime>
  <Words>3230</Words>
  <Application>Microsoft Macintosh PowerPoint</Application>
  <PresentationFormat>Widescreen</PresentationFormat>
  <Paragraphs>150</Paragraphs>
  <Slides>29</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-webkit-standard</vt:lpstr>
      <vt:lpstr>Arial</vt:lpstr>
      <vt:lpstr>Times New Roman</vt:lpstr>
      <vt:lpstr>Calibri</vt:lpstr>
      <vt:lpstr>Chủ đề Office</vt:lpstr>
      <vt:lpstr>TRƯỜNG ĐẠI HỌC TÔN ĐỨC THẮNG PHÒNG CÔNG TÁC HỌC SINH SINH VIÊN</vt:lpstr>
      <vt:lpstr>NỘI DUNG BÁO CÁO THỰC HÀNH</vt:lpstr>
      <vt:lpstr>Bài tập cá nhân</vt:lpstr>
      <vt:lpstr>Bài tập cá nhân</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2. Kết quả thực hiện (minh chứng: hình ảnh/ mô tả)</vt:lpstr>
      <vt:lpstr>3. Đánh giá kết quả thực hành chung </vt:lpstr>
      <vt:lpstr>3. Đánh giá kết quả thực hành chung </vt:lpstr>
      <vt:lpstr>3. Đánh giá kết quả thực hành chung </vt:lpstr>
      <vt:lpstr>3. Đánh giá kết quả thực hành chung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TRƯỜNG ĐẠI HỌC TÔN ĐỨC THẮNG PHÒNG CÔNG TÁC HỌC SINH SINH VIÊN</dc:title>
  <dc:creator>Nguyễn Văn Hiến</dc:creator>
  <cp:lastModifiedBy>Nguyễn Khoa</cp:lastModifiedBy>
  <cp:revision>61</cp:revision>
  <dcterms:created xsi:type="dcterms:W3CDTF">2020-06-29T08:27:00Z</dcterms:created>
  <dcterms:modified xsi:type="dcterms:W3CDTF">2023-04-02T05:19:22Z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1033-11.2.0.9889</vt:lpwstr>
  </property>
  <property fmtid="{D5CDD505-2E9C-101B-9397-08002B2CF9AE}" pid="3" name="MSIP_Label_defa4170-0d19-0005-0004-bc88714345d2_Enabled">
    <vt:lpwstr>true</vt:lpwstr>
  </property>
  <property fmtid="{D5CDD505-2E9C-101B-9397-08002B2CF9AE}" pid="4" name="MSIP_Label_defa4170-0d19-0005-0004-bc88714345d2_SetDate">
    <vt:lpwstr>2023-03-16T05:12:09Z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a5502339-31d3-49b3-91eb-b9d3c832bced</vt:lpwstr>
  </property>
  <property fmtid="{D5CDD505-2E9C-101B-9397-08002B2CF9AE}" pid="8" name="MSIP_Label_defa4170-0d19-0005-0004-bc88714345d2_ActionId">
    <vt:lpwstr>5473d221-b3a4-4b07-a8b9-a9b2a53c1803</vt:lpwstr>
  </property>
  <property fmtid="{D5CDD505-2E9C-101B-9397-08002B2CF9AE}" pid="9" name="MSIP_Label_defa4170-0d19-0005-0004-bc88714345d2_ContentBits">
    <vt:lpwstr>0</vt:lpwstr>
  </property>
</Properties>
</file>

<file path=docProps/thumbnail.jpeg>
</file>